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Hi everyone, my name is Mary Jones. </a:t>
            </a:r>
          </a:p>
          <a:p>
            <a:pPr indent="0" lvl="0" marL="0" rtl="0">
              <a:lnSpc>
                <a:spcPct val="115000"/>
              </a:lnSpc>
              <a:spcBef>
                <a:spcPts val="0"/>
              </a:spcBef>
              <a:buClr>
                <a:schemeClr val="dk1"/>
              </a:buClr>
              <a:buSzPct val="100000"/>
              <a:buFont typeface="Arial"/>
              <a:buNone/>
            </a:pPr>
            <a:r>
              <a:rPr lang="en">
                <a:solidFill>
                  <a:schemeClr val="dk1"/>
                </a:solidFill>
              </a:rPr>
              <a:t>I’m an undergraduate at the UA in Environmental Science. </a:t>
            </a:r>
          </a:p>
          <a:p>
            <a:pPr lvl="0">
              <a:lnSpc>
                <a:spcPct val="115000"/>
              </a:lnSpc>
              <a:spcBef>
                <a:spcPts val="0"/>
              </a:spcBef>
              <a:buClr>
                <a:schemeClr val="dk1"/>
              </a:buClr>
              <a:buSzPct val="100000"/>
              <a:buFont typeface="Arial"/>
              <a:buNone/>
            </a:pPr>
            <a:r>
              <a:rPr lang="en">
                <a:solidFill>
                  <a:schemeClr val="dk1"/>
                </a:solidFill>
              </a:rPr>
              <a:t>I work in the Betterton Lab in the Atmospheric Sciences Dept. at the 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The Superfund is the government’s program for cleaning up uncontrolled hazardous waste sites in the US. </a:t>
            </a:r>
          </a:p>
          <a:p>
            <a:pPr lvl="0" rtl="0">
              <a:lnSpc>
                <a:spcPct val="115000"/>
              </a:lnSpc>
              <a:spcBef>
                <a:spcPts val="0"/>
              </a:spcBef>
              <a:buNone/>
            </a:pPr>
            <a:r>
              <a:rPr lang="en">
                <a:solidFill>
                  <a:schemeClr val="dk1"/>
                </a:solidFill>
              </a:rPr>
              <a:t>There are three phases in the Superfund program: Identification, Research and Clean-Up.</a:t>
            </a:r>
          </a:p>
          <a:p>
            <a:pPr lvl="0" rtl="0">
              <a:lnSpc>
                <a:spcPct val="115000"/>
              </a:lnSpc>
              <a:spcBef>
                <a:spcPts val="0"/>
              </a:spcBef>
              <a:buClr>
                <a:schemeClr val="dk1"/>
              </a:buClr>
              <a:buSzPct val="100000"/>
              <a:buFont typeface="Arial"/>
              <a:buNone/>
            </a:pPr>
            <a:r>
              <a:rPr lang="en">
                <a:solidFill>
                  <a:schemeClr val="dk1"/>
                </a:solidFill>
              </a:rPr>
              <a:t>The National Priorities List contains sites that are not yet classified as Superfund sites, but are of concern and require investigation.</a:t>
            </a:r>
          </a:p>
          <a:p>
            <a:pPr lvl="0">
              <a:lnSpc>
                <a:spcPct val="115000"/>
              </a:lnSpc>
              <a:spcBef>
                <a:spcPts val="0"/>
              </a:spcBef>
              <a:buClr>
                <a:schemeClr val="dk1"/>
              </a:buClr>
              <a:buSzPct val="100000"/>
              <a:buFont typeface="Arial"/>
              <a:buNone/>
            </a:pPr>
            <a:r>
              <a:rPr lang="en">
                <a:solidFill>
                  <a:schemeClr val="dk1"/>
                </a:solidFill>
              </a:rPr>
              <a:t>Our research looks at a Superfund site and a site on the National Priorities List.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We collected and analyzed organic and inorganic aerosols generated by mining operations. </a:t>
            </a:r>
          </a:p>
          <a:p>
            <a:pPr lvl="0" rtl="0">
              <a:lnSpc>
                <a:spcPct val="115000"/>
              </a:lnSpc>
              <a:spcBef>
                <a:spcPts val="0"/>
              </a:spcBef>
              <a:buClr>
                <a:schemeClr val="dk1"/>
              </a:buClr>
              <a:buSzPct val="100000"/>
              <a:buFont typeface="Arial"/>
              <a:buNone/>
            </a:pPr>
            <a:r>
              <a:rPr lang="en">
                <a:solidFill>
                  <a:schemeClr val="dk1"/>
                </a:solidFill>
              </a:rPr>
              <a:t>I’ll refer to aerosols a few times in the presentation. An aerosol is a fine solid or liquid in a gas. In this case, in the air. If you’d like, you can think of it as very fine dust.</a:t>
            </a:r>
          </a:p>
          <a:p>
            <a:pPr lvl="0" rtl="0">
              <a:lnSpc>
                <a:spcPct val="115000"/>
              </a:lnSpc>
              <a:spcBef>
                <a:spcPts val="0"/>
              </a:spcBef>
              <a:buClr>
                <a:schemeClr val="dk1"/>
              </a:buClr>
              <a:buSzPct val="100000"/>
              <a:buFont typeface="Arial"/>
              <a:buNone/>
            </a:pPr>
            <a:r>
              <a:rPr lang="en">
                <a:solidFill>
                  <a:schemeClr val="dk1"/>
                </a:solidFill>
              </a:rPr>
              <a:t>My research, specifically, is focused on the organic portion of aerosol analysis - this is the first research of it’s kind for Tucson, AZ.</a:t>
            </a:r>
          </a:p>
          <a:p>
            <a:pPr indent="0" lvl="0" marL="457200" rtl="0">
              <a:lnSpc>
                <a:spcPct val="115000"/>
              </a:lnSpc>
              <a:spcBef>
                <a:spcPts val="0"/>
              </a:spcBef>
              <a:buNone/>
            </a:pPr>
            <a:r>
              <a:rPr lang="en">
                <a:solidFill>
                  <a:schemeClr val="dk1"/>
                </a:solidFill>
              </a:rPr>
              <a:t>Just to clarify, organics are simply carbon-containing molecules.</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Arsenic and lead are substances of concern at contaminated mining sites, but they may not be the only ones.</a:t>
            </a:r>
          </a:p>
          <a:p>
            <a:pPr indent="0" lvl="0" marL="0" rtl="0">
              <a:lnSpc>
                <a:spcPct val="115000"/>
              </a:lnSpc>
              <a:spcBef>
                <a:spcPts val="0"/>
              </a:spcBef>
              <a:buNone/>
            </a:pPr>
            <a:r>
              <a:rPr lang="en">
                <a:solidFill>
                  <a:schemeClr val="dk1"/>
                </a:solidFill>
              </a:rPr>
              <a:t>The research I worked on focused on characterizing aerosolized organic substances, specifically hydrocarbons.</a:t>
            </a:r>
          </a:p>
          <a:p>
            <a:pPr indent="0" lvl="0" marL="0" rtl="0">
              <a:lnSpc>
                <a:spcPct val="115000"/>
              </a:lnSpc>
              <a:spcBef>
                <a:spcPts val="0"/>
              </a:spcBef>
              <a:buNone/>
            </a:pPr>
            <a:r>
              <a:t/>
            </a:r>
            <a:endParaRPr>
              <a:solidFill>
                <a:schemeClr val="dk1"/>
              </a:solidFill>
            </a:endParaRPr>
          </a:p>
          <a:p>
            <a:pPr lvl="0" rtl="0">
              <a:lnSpc>
                <a:spcPct val="115000"/>
              </a:lnSpc>
              <a:spcBef>
                <a:spcPts val="0"/>
              </a:spcBef>
              <a:buNone/>
            </a:pPr>
            <a:r>
              <a:rPr lang="en">
                <a:solidFill>
                  <a:schemeClr val="dk1"/>
                </a:solidFill>
              </a:rPr>
              <a:t>You’ve heard the phrase, “everything in moderation?” In the case of hydrocarbons, the question isn’t just </a:t>
            </a:r>
            <a:r>
              <a:rPr i="1" lang="en">
                <a:solidFill>
                  <a:schemeClr val="dk1"/>
                </a:solidFill>
              </a:rPr>
              <a:t>what </a:t>
            </a:r>
            <a:r>
              <a:rPr lang="en">
                <a:solidFill>
                  <a:schemeClr val="dk1"/>
                </a:solidFill>
              </a:rPr>
              <a:t>is coming from these sites, but </a:t>
            </a:r>
            <a:r>
              <a:rPr i="1" lang="en">
                <a:solidFill>
                  <a:schemeClr val="dk1"/>
                </a:solidFill>
              </a:rPr>
              <a:t>how much</a:t>
            </a:r>
            <a:r>
              <a:rPr lang="en">
                <a:solidFill>
                  <a:schemeClr val="dk1"/>
                </a:solidFill>
              </a:rPr>
              <a:t> and in what ratios.</a:t>
            </a:r>
          </a:p>
          <a:p>
            <a:pPr lvl="0" rtl="0">
              <a:lnSpc>
                <a:spcPct val="115000"/>
              </a:lnSpc>
              <a:spcBef>
                <a:spcPts val="0"/>
              </a:spcBef>
              <a:buClr>
                <a:schemeClr val="dk1"/>
              </a:buClr>
              <a:buSzPct val="100000"/>
              <a:buFont typeface="Arial"/>
              <a:buNone/>
            </a:pPr>
            <a:r>
              <a:rPr lang="en">
                <a:solidFill>
                  <a:schemeClr val="dk1"/>
                </a:solidFill>
              </a:rPr>
              <a:t>I’ll go into why we want to look at these, and more on what they are, a bit later. So where do these hydrocarbons come from?</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To be clear, regulated substances (like arsenic, lead and certain hydrocarbons) are found in cities, too. Cars, industrial processes and other operations release these substances. However, cities must monitor this to ensure that the emissions are within safety guidelines. This is what gives us the ability to use Tucson as a background. </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For areas with mining operations, though, there are a few more considerations to make.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Smelting is a process used to extract precious metals from ore. This produces tailings as a byproduct by grinding, crushing, and melting rock (that’s not a mountain in the background…). </a:t>
            </a:r>
          </a:p>
          <a:p>
            <a:pPr indent="0" lvl="0" marL="0" rtl="0">
              <a:lnSpc>
                <a:spcPct val="115000"/>
              </a:lnSpc>
              <a:spcBef>
                <a:spcPts val="0"/>
              </a:spcBef>
              <a:buClr>
                <a:schemeClr val="dk1"/>
              </a:buClr>
              <a:buSzPct val="100000"/>
              <a:buFont typeface="Arial"/>
              <a:buNone/>
            </a:pPr>
            <a:r>
              <a:rPr lang="en">
                <a:solidFill>
                  <a:schemeClr val="dk1"/>
                </a:solidFill>
              </a:rPr>
              <a:t>These tailings are piled near smelting operations and composed of fine grains. Because of the size and weather exposure of these tailings, they’re a source of dust. </a:t>
            </a:r>
          </a:p>
          <a:p>
            <a:pPr lvl="0" rtl="0">
              <a:lnSpc>
                <a:spcPct val="115000"/>
              </a:lnSpc>
              <a:spcBef>
                <a:spcPts val="0"/>
              </a:spcBef>
              <a:buClr>
                <a:schemeClr val="dk1"/>
              </a:buClr>
              <a:buSzPct val="100000"/>
              <a:buFont typeface="Arial"/>
              <a:buNone/>
            </a:pPr>
            <a:r>
              <a:rPr lang="en">
                <a:solidFill>
                  <a:schemeClr val="dk1"/>
                </a:solidFill>
              </a:rPr>
              <a:t>	The aerosols we captured include this dust.</a:t>
            </a:r>
          </a:p>
          <a:p>
            <a:pPr indent="0" lvl="0" marL="0" rtl="0">
              <a:lnSpc>
                <a:spcPct val="115000"/>
              </a:lnSpc>
              <a:spcBef>
                <a:spcPts val="0"/>
              </a:spcBef>
              <a:buClr>
                <a:schemeClr val="dk1"/>
              </a:buClr>
              <a:buSzPct val="100000"/>
              <a:buFont typeface="Arial"/>
              <a:buNone/>
            </a:pPr>
            <a:r>
              <a:rPr lang="en">
                <a:solidFill>
                  <a:schemeClr val="dk1"/>
                </a:solidFill>
              </a:rPr>
              <a:t>The hazards posed by the dust depend on the materials that were mined.</a:t>
            </a:r>
          </a:p>
          <a:p>
            <a:pPr indent="0" lvl="0" marL="457200" rtl="0">
              <a:lnSpc>
                <a:spcPct val="115000"/>
              </a:lnSpc>
              <a:spcBef>
                <a:spcPts val="0"/>
              </a:spcBef>
              <a:buClr>
                <a:schemeClr val="dk1"/>
              </a:buClr>
              <a:buSzPct val="100000"/>
              <a:buFont typeface="Arial"/>
              <a:buNone/>
            </a:pPr>
            <a:r>
              <a:rPr lang="en">
                <a:solidFill>
                  <a:schemeClr val="dk1"/>
                </a:solidFill>
              </a:rPr>
              <a:t>If the substances dumped into the piles are relatively safe, then the tailings are considered clean. </a:t>
            </a:r>
          </a:p>
          <a:p>
            <a:pPr indent="0" lvl="0" marL="457200" rtl="0">
              <a:lnSpc>
                <a:spcPct val="115000"/>
              </a:lnSpc>
              <a:spcBef>
                <a:spcPts val="0"/>
              </a:spcBef>
              <a:buClr>
                <a:schemeClr val="dk1"/>
              </a:buClr>
              <a:buSzPct val="100000"/>
              <a:buFont typeface="Arial"/>
              <a:buNone/>
            </a:pPr>
            <a:r>
              <a:rPr lang="en">
                <a:solidFill>
                  <a:schemeClr val="dk1"/>
                </a:solidFill>
              </a:rPr>
              <a:t>If, however, the tailings contain metal oxides like arsenic and lead, or hydrocarbons they are contaminated and unsafe. </a:t>
            </a:r>
          </a:p>
          <a:p>
            <a:pPr indent="0" lvl="0" marL="0">
              <a:lnSpc>
                <a:spcPct val="115000"/>
              </a:lnSpc>
              <a:spcBef>
                <a:spcPts val="0"/>
              </a:spcBef>
              <a:buClr>
                <a:schemeClr val="dk1"/>
              </a:buClr>
              <a:buSzPct val="100000"/>
              <a:buFont typeface="Arial"/>
              <a:buNone/>
            </a:pPr>
            <a:r>
              <a:rPr lang="en">
                <a:solidFill>
                  <a:schemeClr val="dk1"/>
                </a:solidFill>
              </a:rPr>
              <a:t>Let’s take a closer look at the sites chosen for this study.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We have four research sites in AZ. Three of them associated with mining activity. These sites were chosen to provide a reasonable comparison for hazardous potential.</a:t>
            </a:r>
          </a:p>
          <a:p>
            <a:pPr indent="457200" lvl="0" rtl="0">
              <a:lnSpc>
                <a:spcPct val="115000"/>
              </a:lnSpc>
              <a:spcBef>
                <a:spcPts val="0"/>
              </a:spcBef>
              <a:buNone/>
            </a:pPr>
            <a:r>
              <a:t/>
            </a:r>
            <a:endParaRPr>
              <a:solidFill>
                <a:schemeClr val="dk1"/>
              </a:solidFill>
            </a:endParaRPr>
          </a:p>
          <a:p>
            <a:pPr indent="0" lvl="0" marL="0" rtl="0">
              <a:lnSpc>
                <a:spcPct val="115000"/>
              </a:lnSpc>
              <a:spcBef>
                <a:spcPts val="0"/>
              </a:spcBef>
              <a:buNone/>
            </a:pPr>
            <a:r>
              <a:rPr lang="en">
                <a:solidFill>
                  <a:schemeClr val="dk1"/>
                </a:solidFill>
              </a:rPr>
              <a:t>Our background was a site located on the UA Atmospheric Sciences building. This is an urban site. There are no mining operations within Tucson city limits.</a:t>
            </a:r>
          </a:p>
          <a:p>
            <a:pPr indent="0" lvl="0" marL="0" rtl="0">
              <a:lnSpc>
                <a:spcPct val="115000"/>
              </a:lnSpc>
              <a:spcBef>
                <a:spcPts val="0"/>
              </a:spcBef>
              <a:buNone/>
            </a:pPr>
            <a:r>
              <a:rPr lang="en">
                <a:solidFill>
                  <a:schemeClr val="dk1"/>
                </a:solidFill>
              </a:rPr>
              <a:t>We used Green Valley, AZ, as a clean mining operation comparison. This is a rural site.</a:t>
            </a:r>
          </a:p>
          <a:p>
            <a:pPr indent="0" lvl="0" marL="0" rtl="0">
              <a:lnSpc>
                <a:spcPct val="115000"/>
              </a:lnSpc>
              <a:spcBef>
                <a:spcPts val="0"/>
              </a:spcBef>
              <a:buNone/>
            </a:pPr>
            <a:r>
              <a:rPr lang="en">
                <a:solidFill>
                  <a:schemeClr val="dk1"/>
                </a:solidFill>
              </a:rPr>
              <a:t>Next, the Iron King mine in Dewey-Humboldt, AZ, is a rural, inactive mining site, but the mining and smelting left behind hazardous tailings. That is, there are </a:t>
            </a:r>
          </a:p>
          <a:p>
            <a:pPr indent="0" lvl="0" marL="457200" rtl="0">
              <a:lnSpc>
                <a:spcPct val="115000"/>
              </a:lnSpc>
              <a:spcBef>
                <a:spcPts val="0"/>
              </a:spcBef>
              <a:buNone/>
            </a:pPr>
            <a:r>
              <a:rPr lang="en">
                <a:solidFill>
                  <a:schemeClr val="dk1"/>
                </a:solidFill>
              </a:rPr>
              <a:t>dangerous levels of arsenic and lead in the tailings at that site. This is a Superfund site.</a:t>
            </a:r>
          </a:p>
          <a:p>
            <a:pPr lvl="0" rtl="0">
              <a:lnSpc>
                <a:spcPct val="115000"/>
              </a:lnSpc>
              <a:spcBef>
                <a:spcPts val="0"/>
              </a:spcBef>
              <a:buNone/>
            </a:pPr>
            <a:r>
              <a:rPr lang="en">
                <a:solidFill>
                  <a:schemeClr val="dk1"/>
                </a:solidFill>
              </a:rPr>
              <a:t>Finally, Hayden-Winkelman is a rural, active mining site with contaminated tailings and smelter. This is the site on the National Priorities List. </a:t>
            </a:r>
          </a:p>
          <a:p>
            <a:pPr lvl="0" rtl="0">
              <a:lnSpc>
                <a:spcPct val="115000"/>
              </a:lnSpc>
              <a:spcBef>
                <a:spcPts val="0"/>
              </a:spcBef>
              <a:buClr>
                <a:schemeClr val="dk1"/>
              </a:buClr>
              <a:buSzPct val="100000"/>
              <a:buFont typeface="Arial"/>
              <a:buNone/>
            </a:pPr>
            <a:r>
              <a:rPr lang="en">
                <a:solidFill>
                  <a:schemeClr val="dk1"/>
                </a:solidFill>
              </a:rPr>
              <a:t>Part of the purpose of this research is to determine whether the classification of this site needs to be changed to Superfund.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To collect the aerosols, we set up Total Suspended Particulate (or TSP) samplers. These machines basically suck air into an opening at one end that holds a filter. </a:t>
            </a:r>
          </a:p>
          <a:p>
            <a:pPr indent="0" lvl="0" marL="0" rtl="0">
              <a:lnSpc>
                <a:spcPct val="115000"/>
              </a:lnSpc>
              <a:spcBef>
                <a:spcPts val="0"/>
              </a:spcBef>
              <a:buNone/>
            </a:pPr>
            <a:r>
              <a:t/>
            </a:r>
            <a:endParaRPr>
              <a:solidFill>
                <a:schemeClr val="dk1"/>
              </a:solidFill>
            </a:endParaRPr>
          </a:p>
          <a:p>
            <a:pPr indent="0" lvl="0" marL="0" rtl="0">
              <a:lnSpc>
                <a:spcPct val="115000"/>
              </a:lnSpc>
              <a:spcBef>
                <a:spcPts val="0"/>
              </a:spcBef>
              <a:buClr>
                <a:schemeClr val="dk1"/>
              </a:buClr>
              <a:buSzPct val="100000"/>
              <a:buFont typeface="Arial"/>
              <a:buNone/>
            </a:pPr>
            <a:r>
              <a:rPr lang="en">
                <a:solidFill>
                  <a:schemeClr val="dk1"/>
                </a:solidFill>
              </a:rPr>
              <a:t>The quartz fiber filters provide us with a medium on which to capture the aerosols. </a:t>
            </a:r>
          </a:p>
          <a:p>
            <a:pPr lvl="0" rtl="0">
              <a:lnSpc>
                <a:spcPct val="115000"/>
              </a:lnSpc>
              <a:spcBef>
                <a:spcPts val="0"/>
              </a:spcBef>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Once we run and collect the filters from their sites, we must extract the organics. To do this, we used GC/MS with polar methanol and non-polar heptane extractions.</a:t>
            </a:r>
          </a:p>
          <a:p>
            <a:pPr lvl="0" rtl="0">
              <a:lnSpc>
                <a:spcPct val="115000"/>
              </a:lnSpc>
              <a:spcBef>
                <a:spcPts val="0"/>
              </a:spcBef>
              <a:buNone/>
            </a:pPr>
            <a:r>
              <a:rPr lang="en">
                <a:solidFill>
                  <a:schemeClr val="dk1"/>
                </a:solidFill>
              </a:rPr>
              <a:t>	</a:t>
            </a:r>
          </a:p>
          <a:p>
            <a:pPr lvl="0">
              <a:lnSpc>
                <a:spcPct val="115000"/>
              </a:lnSpc>
              <a:spcBef>
                <a:spcPts val="0"/>
              </a:spcBef>
              <a:buClr>
                <a:schemeClr val="dk1"/>
              </a:buClr>
              <a:buSzPct val="100000"/>
              <a:buFont typeface="Arial"/>
              <a:buNone/>
            </a:pPr>
            <a:r>
              <a:rPr lang="en">
                <a:solidFill>
                  <a:schemeClr val="dk1"/>
                </a:solidFill>
              </a:rPr>
              <a:t>We use chromatography because it is an analytical method for separating mixtures into their constituents.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What we were looking for in this analysis was the presence of levoglucosan and the levels of other organic tracers. </a:t>
            </a:r>
          </a:p>
          <a:p>
            <a:pPr lvl="0" rtl="0">
              <a:lnSpc>
                <a:spcPct val="115000"/>
              </a:lnSpc>
              <a:spcBef>
                <a:spcPts val="0"/>
              </a:spcBef>
              <a:buNone/>
            </a:pPr>
            <a:r>
              <a:rPr lang="en">
                <a:solidFill>
                  <a:schemeClr val="dk1"/>
                </a:solidFill>
              </a:rPr>
              <a:t>We have standards that we run through the GC/MS. These provide elution times for the substances we run. That is, if the levoglucosan standard comes out at this time, then we know anything that comes out at this same time is also levoglucosan. </a:t>
            </a:r>
          </a:p>
          <a:p>
            <a:pPr lvl="0" rtl="0">
              <a:lnSpc>
                <a:spcPct val="115000"/>
              </a:lnSpc>
              <a:spcBef>
                <a:spcPts val="0"/>
              </a:spcBef>
              <a:buNone/>
            </a:pPr>
            <a:r>
              <a:rPr lang="en">
                <a:solidFill>
                  <a:schemeClr val="dk1"/>
                </a:solidFill>
              </a:rPr>
              <a:t>As an additional check, the mass spec provides us with a chemical signature that is compared automatically with an exhaustive online database. This confirms the identification of the substances with percentage of certainty. </a:t>
            </a:r>
          </a:p>
          <a:p>
            <a:pPr lvl="0" rtl="0">
              <a:lnSpc>
                <a:spcPct val="115000"/>
              </a:lnSpc>
              <a:spcBef>
                <a:spcPts val="0"/>
              </a:spcBef>
              <a:buNone/>
            </a:pPr>
            <a:r>
              <a:rPr lang="en">
                <a:solidFill>
                  <a:schemeClr val="dk1"/>
                </a:solidFill>
              </a:rPr>
              <a:t>The standards also provide calibrations for the concentrations of substances, and can be determined by taking the area under the curve of our results. </a:t>
            </a:r>
          </a:p>
          <a:p>
            <a:pPr lvl="0" rtl="0">
              <a:lnSpc>
                <a:spcPct val="115000"/>
              </a:lnSpc>
              <a:spcBef>
                <a:spcPts val="0"/>
              </a:spcBef>
              <a:buNone/>
            </a:pPr>
            <a:r>
              <a:rPr lang="en">
                <a:solidFill>
                  <a:schemeClr val="dk1"/>
                </a:solidFill>
              </a:rPr>
              <a:t>For levoglucosan, the test is simple: is it present or not?</a:t>
            </a:r>
          </a:p>
          <a:p>
            <a:pPr lvl="0" rtl="0">
              <a:lnSpc>
                <a:spcPct val="115000"/>
              </a:lnSpc>
              <a:spcBef>
                <a:spcPts val="0"/>
              </a:spcBef>
              <a:buNone/>
            </a:pPr>
            <a:r>
              <a:rPr lang="en">
                <a:solidFill>
                  <a:schemeClr val="dk1"/>
                </a:solidFill>
              </a:rPr>
              <a:t>Levoglucosan is a biomass-burning tracer. It only shows up in an analysis if the dominant form of elemental carbon comes from biomass burning. </a:t>
            </a:r>
          </a:p>
          <a:p>
            <a:pPr lvl="0" rtl="0">
              <a:lnSpc>
                <a:spcPct val="115000"/>
              </a:lnSpc>
              <a:spcBef>
                <a:spcPts val="0"/>
              </a:spcBef>
              <a:buNone/>
            </a:pPr>
            <a:r>
              <a:rPr lang="en">
                <a:solidFill>
                  <a:schemeClr val="dk1"/>
                </a:solidFill>
              </a:rPr>
              <a:t>Elemental carbon (or EC) comes from combustion. Combustion comes from either natural (like wood fires) or unnatural sources (like gas motors). </a:t>
            </a:r>
          </a:p>
          <a:p>
            <a:pPr lvl="0" rtl="0">
              <a:lnSpc>
                <a:spcPct val="115000"/>
              </a:lnSpc>
              <a:spcBef>
                <a:spcPts val="0"/>
              </a:spcBef>
              <a:buNone/>
            </a:pPr>
            <a:r>
              <a:rPr lang="en">
                <a:solidFill>
                  <a:schemeClr val="dk1"/>
                </a:solidFill>
              </a:rPr>
              <a:t>Levoglucosan helps us to determine whether or not the dominant form of elemental carbon is anthropogenic (human-caused) or biogenic (naturally occurring). </a:t>
            </a:r>
          </a:p>
          <a:p>
            <a:pPr lvl="0" rtl="0">
              <a:lnSpc>
                <a:spcPct val="115000"/>
              </a:lnSpc>
              <a:spcBef>
                <a:spcPts val="0"/>
              </a:spcBef>
              <a:buClr>
                <a:schemeClr val="dk1"/>
              </a:buClr>
              <a:buSzPct val="100000"/>
              <a:buFont typeface="Arial"/>
              <a:buNone/>
            </a:pPr>
            <a:r>
              <a:rPr lang="en">
                <a:solidFill>
                  <a:schemeClr val="dk1"/>
                </a:solidFill>
              </a:rPr>
              <a:t>The other tracers are broad spectrum (including things like Benzothiazole and Cholesterol). We simply keep an eye out for any aberrant data as compared to our background site.</a:t>
            </a:r>
          </a:p>
          <a:p>
            <a:pPr lvl="0" rtl="0">
              <a:lnSpc>
                <a:spcPct val="115000"/>
              </a:lnSpc>
              <a:spcBef>
                <a:spcPts val="0"/>
              </a:spcBef>
              <a:buNone/>
            </a:pPr>
            <a:r>
              <a:t/>
            </a:r>
            <a:endParaRPr>
              <a:solidFill>
                <a:schemeClr val="dk1"/>
              </a:solidFill>
            </a:endParaRPr>
          </a:p>
          <a:p>
            <a:pPr lvl="0">
              <a:lnSpc>
                <a:spcPct val="115000"/>
              </a:lnSpc>
              <a:spcBef>
                <a:spcPts val="0"/>
              </a:spcBef>
              <a:buClr>
                <a:schemeClr val="dk1"/>
              </a:buClr>
              <a:buSzPct val="100000"/>
              <a:buFont typeface="Arial"/>
              <a:buNone/>
            </a:pPr>
            <a:r>
              <a:rPr lang="en">
                <a:solidFill>
                  <a:schemeClr val="dk1"/>
                </a:solidFill>
              </a:rPr>
              <a:t>So what did our analysis tell 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Our preliminary research indicates that Hayden-Winkelman falls within an acceptable range for organic tracers.</a:t>
            </a:r>
          </a:p>
          <a:p>
            <a:pPr lvl="0" rtl="0">
              <a:lnSpc>
                <a:spcPct val="115000"/>
              </a:lnSpc>
              <a:spcBef>
                <a:spcPts val="0"/>
              </a:spcBef>
              <a:buClr>
                <a:schemeClr val="dk1"/>
              </a:buClr>
              <a:buSzPct val="100000"/>
              <a:buFont typeface="Arial"/>
              <a:buNone/>
            </a:pPr>
            <a:r>
              <a:rPr lang="en">
                <a:solidFill>
                  <a:schemeClr val="dk1"/>
                </a:solidFill>
              </a:rPr>
              <a:t>The chromatograms from all the sites show that the results for the broad spectrum organic tracers analysis were within reason. </a:t>
            </a:r>
          </a:p>
          <a:p>
            <a:pPr lvl="0" rtl="0">
              <a:lnSpc>
                <a:spcPct val="115000"/>
              </a:lnSpc>
              <a:spcBef>
                <a:spcPts val="0"/>
              </a:spcBef>
              <a:buClr>
                <a:schemeClr val="dk1"/>
              </a:buClr>
              <a:buSzPct val="100000"/>
              <a:buFont typeface="Arial"/>
              <a:buNone/>
            </a:pPr>
            <a:r>
              <a:rPr lang="en">
                <a:solidFill>
                  <a:schemeClr val="dk1"/>
                </a:solidFill>
              </a:rPr>
              <a:t>For levoglucosan, however, our results weren’t so innocuous. </a:t>
            </a:r>
          </a:p>
          <a:p>
            <a:pPr lvl="0" rtl="0">
              <a:lnSpc>
                <a:spcPct val="115000"/>
              </a:lnSpc>
              <a:spcBef>
                <a:spcPts val="0"/>
              </a:spcBef>
              <a:buClr>
                <a:schemeClr val="dk1"/>
              </a:buClr>
              <a:buSzPct val="100000"/>
              <a:buFont typeface="Arial"/>
              <a:buNone/>
            </a:pPr>
            <a:r>
              <a:rPr lang="en">
                <a:solidFill>
                  <a:schemeClr val="dk1"/>
                </a:solidFill>
              </a:rPr>
              <a:t>You can see here that the Tucson chromatogram has a levoglucosan peak. This aligns with what we would expect because this sample was collected during the winter months when people use biomass burning to heat their homes. </a:t>
            </a:r>
          </a:p>
          <a:p>
            <a:pPr lvl="0" rtl="0">
              <a:lnSpc>
                <a:spcPct val="115000"/>
              </a:lnSpc>
              <a:spcBef>
                <a:spcPts val="0"/>
              </a:spcBef>
              <a:buClr>
                <a:schemeClr val="dk1"/>
              </a:buClr>
              <a:buSzPct val="100000"/>
              <a:buFont typeface="Arial"/>
              <a:buNone/>
            </a:pPr>
            <a:r>
              <a:rPr lang="en">
                <a:solidFill>
                  <a:schemeClr val="dk1"/>
                </a:solidFill>
              </a:rPr>
              <a:t>Conversely, there is no peak in that region for Hayden.</a:t>
            </a:r>
          </a:p>
          <a:p>
            <a:pPr lvl="0" rtl="0">
              <a:lnSpc>
                <a:spcPct val="115000"/>
              </a:lnSpc>
              <a:spcBef>
                <a:spcPts val="0"/>
              </a:spcBef>
              <a:buClr>
                <a:schemeClr val="dk1"/>
              </a:buClr>
              <a:buSzPct val="100000"/>
              <a:buFont typeface="Arial"/>
              <a:buNone/>
            </a:pPr>
            <a:r>
              <a:rPr lang="en">
                <a:solidFill>
                  <a:schemeClr val="dk1"/>
                </a:solidFill>
              </a:rPr>
              <a:t>What this means, in essence, is that the dominant volatile carbon signal wasn’t levoglucosan for Hayden. That indicates that most of the elemental carbon wasn’t from biomass burning, but from anthropogenic sources - like the mining operations taking place there.</a:t>
            </a:r>
          </a:p>
          <a:p>
            <a:pPr lvl="0" rtl="0">
              <a:lnSpc>
                <a:spcPct val="115000"/>
              </a:lnSpc>
              <a:spcBef>
                <a:spcPts val="0"/>
              </a:spcBef>
              <a:buClr>
                <a:schemeClr val="dk1"/>
              </a:buClr>
              <a:buSzPct val="100000"/>
              <a:buFont typeface="Arial"/>
              <a:buNone/>
            </a:pPr>
            <a:r>
              <a:rPr lang="en">
                <a:solidFill>
                  <a:schemeClr val="dk1"/>
                </a:solidFill>
              </a:rPr>
              <a:t>This is important because it provides complementary data for the EC/OC analysis.</a:t>
            </a:r>
          </a:p>
          <a:p>
            <a:pPr lvl="0" rtl="0">
              <a:lnSpc>
                <a:spcPct val="115000"/>
              </a:lnSpc>
              <a:spcBef>
                <a:spcPts val="0"/>
              </a:spcBef>
              <a:buClr>
                <a:schemeClr val="dk1"/>
              </a:buClr>
              <a:buSzPct val="100000"/>
              <a:buFont typeface="Arial"/>
              <a:buNone/>
            </a:pPr>
            <a:r>
              <a:rPr lang="en">
                <a:solidFill>
                  <a:schemeClr val="dk1"/>
                </a:solidFill>
              </a:rPr>
              <a:t>The next question is: what is the EC/OC ratio? </a:t>
            </a:r>
          </a:p>
          <a:p>
            <a:pPr lvl="0">
              <a:lnSpc>
                <a:spcPct val="115000"/>
              </a:lnSpc>
              <a:spcBef>
                <a:spcPts val="0"/>
              </a:spcBef>
              <a:buClr>
                <a:schemeClr val="dk1"/>
              </a:buClr>
              <a:buSzPct val="100000"/>
              <a:buFont typeface="Arial"/>
              <a:buNone/>
            </a:pPr>
            <a:r>
              <a:rPr lang="en">
                <a:solidFill>
                  <a:schemeClr val="dk1"/>
                </a:solidFill>
              </a:rPr>
              <a:t>This will be discussed further by my colleague, Solianna Herrera, in the following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There are some people, listed here, that I’d like to thank and invite you to include them in your applause for this work.</a:t>
            </a:r>
          </a:p>
          <a:p>
            <a:pPr lvl="0" rtl="0">
              <a:lnSpc>
                <a:spcPct val="115000"/>
              </a:lnSpc>
              <a:spcBef>
                <a:spcPts val="0"/>
              </a:spcBef>
              <a:buClr>
                <a:schemeClr val="dk1"/>
              </a:buClr>
              <a:buSzPct val="100000"/>
              <a:buFont typeface="Arial"/>
              <a:buNone/>
            </a:pPr>
            <a:r>
              <a:rPr lang="en">
                <a:solidFill>
                  <a:schemeClr val="dk1"/>
                </a:solidFill>
              </a:rPr>
              <a:t>I’d like to thank the NSF, NASA, the EPA and the Atmospheric Sciences Dept at the University of Arizona for their generosity and willingness to give me a shot at this science thing.</a:t>
            </a:r>
          </a:p>
          <a:p>
            <a:pPr lvl="0" rtl="0" algn="l">
              <a:lnSpc>
                <a:spcPct val="115000"/>
              </a:lnSpc>
              <a:spcBef>
                <a:spcPts val="0"/>
              </a:spcBef>
              <a:buNone/>
            </a:pPr>
            <a:r>
              <a:t/>
            </a:r>
            <a:endParaRPr b="1">
              <a:solidFill>
                <a:schemeClr val="dk1"/>
              </a:solidFill>
            </a:endParaRPr>
          </a:p>
          <a:p>
            <a:pPr lvl="0" algn="l">
              <a:lnSpc>
                <a:spcPct val="115000"/>
              </a:lnSpc>
              <a:spcBef>
                <a:spcPts val="0"/>
              </a:spcBef>
              <a:buClr>
                <a:schemeClr val="dk1"/>
              </a:buClr>
              <a:buSzPct val="100000"/>
              <a:buFont typeface="Arial"/>
              <a:buNone/>
            </a:pPr>
            <a:r>
              <a:rPr b="1" lang="en">
                <a:solidFill>
                  <a:schemeClr val="dk1"/>
                </a:solidFill>
              </a:rPr>
              <a:t>Thank you all for your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3093234"/>
            <a:ext cx="8458200" cy="7124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0" name="Shape 10"/>
          <p:cNvSpPr txBox="1"/>
          <p:nvPr>
            <p:ph type="ctrTitle"/>
          </p:nvPr>
        </p:nvSpPr>
        <p:spPr>
          <a:xfrm>
            <a:off x="685800" y="1300757"/>
            <a:ext cx="7772400" cy="1684199"/>
          </a:xfrm>
          <a:prstGeom prst="rect">
            <a:avLst/>
          </a:prstGeom>
        </p:spPr>
        <p:txBody>
          <a:bodyPr anchorCtr="0" anchor="b" bIns="91425" lIns="91425" rIns="91425" tIns="91425"/>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p:txBody>
      </p:sp>
      <p:sp>
        <p:nvSpPr>
          <p:cNvPr id="11" name="Shape 11"/>
          <p:cNvSpPr txBox="1"/>
          <p:nvPr>
            <p:ph idx="1" type="subTitle"/>
          </p:nvPr>
        </p:nvSpPr>
        <p:spPr>
          <a:xfrm>
            <a:off x="685800" y="3093357"/>
            <a:ext cx="7772400" cy="712499"/>
          </a:xfrm>
          <a:prstGeom prst="rect">
            <a:avLst/>
          </a:prstGeom>
        </p:spPr>
        <p:txBody>
          <a:bodyPr anchorCtr="0" anchor="ctr" bIns="91425" lIns="91425" rIns="91425" tIns="91425"/>
          <a:lstStyle>
            <a:lvl1pPr>
              <a:spcBef>
                <a:spcPts val="0"/>
              </a:spcBef>
              <a:buClr>
                <a:schemeClr val="lt2"/>
              </a:buClr>
              <a:buNone/>
              <a:defRPr b="1">
                <a:solidFill>
                  <a:schemeClr val="lt2"/>
                </a:solidFill>
              </a:defRPr>
            </a:lvl1pPr>
            <a:lvl2pPr>
              <a:spcBef>
                <a:spcPts val="0"/>
              </a:spcBef>
              <a:buClr>
                <a:schemeClr val="lt2"/>
              </a:buClr>
              <a:buSzPct val="100000"/>
              <a:buNone/>
              <a:defRPr b="1" sz="3000">
                <a:solidFill>
                  <a:schemeClr val="lt2"/>
                </a:solidFill>
              </a:defRPr>
            </a:lvl2pPr>
            <a:lvl3pPr>
              <a:spcBef>
                <a:spcPts val="0"/>
              </a:spcBef>
              <a:buClr>
                <a:schemeClr val="lt2"/>
              </a:buClr>
              <a:buSzPct val="100000"/>
              <a:buNone/>
              <a:defRPr b="1" sz="3000">
                <a:solidFill>
                  <a:schemeClr val="lt2"/>
                </a:solidFill>
              </a:defRPr>
            </a:lvl3pPr>
            <a:lvl4pPr>
              <a:spcBef>
                <a:spcPts val="0"/>
              </a:spcBef>
              <a:buClr>
                <a:schemeClr val="lt2"/>
              </a:buClr>
              <a:buSzPct val="100000"/>
              <a:buNone/>
              <a:defRPr b="1" sz="3000">
                <a:solidFill>
                  <a:schemeClr val="lt2"/>
                </a:solidFill>
              </a:defRPr>
            </a:lvl4pPr>
            <a:lvl5pPr>
              <a:spcBef>
                <a:spcPts val="0"/>
              </a:spcBef>
              <a:buClr>
                <a:schemeClr val="lt2"/>
              </a:buClr>
              <a:buSzPct val="100000"/>
              <a:buNone/>
              <a:defRPr b="1" sz="3000">
                <a:solidFill>
                  <a:schemeClr val="lt2"/>
                </a:solidFill>
              </a:defRPr>
            </a:lvl5pPr>
            <a:lvl6pPr>
              <a:spcBef>
                <a:spcPts val="0"/>
              </a:spcBef>
              <a:buClr>
                <a:schemeClr val="lt2"/>
              </a:buClr>
              <a:buSzPct val="100000"/>
              <a:buNone/>
              <a:defRPr b="1" sz="3000">
                <a:solidFill>
                  <a:schemeClr val="lt2"/>
                </a:solidFill>
              </a:defRPr>
            </a:lvl6pPr>
            <a:lvl7pPr>
              <a:spcBef>
                <a:spcPts val="0"/>
              </a:spcBef>
              <a:buClr>
                <a:schemeClr val="lt2"/>
              </a:buClr>
              <a:buSzPct val="100000"/>
              <a:buNone/>
              <a:defRPr b="1" sz="3000">
                <a:solidFill>
                  <a:schemeClr val="lt2"/>
                </a:solidFill>
              </a:defRPr>
            </a:lvl7pPr>
            <a:lvl8pPr>
              <a:spcBef>
                <a:spcPts val="0"/>
              </a:spcBef>
              <a:buClr>
                <a:schemeClr val="lt2"/>
              </a:buClr>
              <a:buSzPct val="100000"/>
              <a:buNone/>
              <a:defRPr b="1" sz="3000">
                <a:solidFill>
                  <a:schemeClr val="lt2"/>
                </a:solidFill>
              </a:defRPr>
            </a:lvl8pPr>
            <a:lvl9pPr>
              <a:spcBef>
                <a:spcPts val="0"/>
              </a:spcBef>
              <a:buClr>
                <a:schemeClr val="lt2"/>
              </a:buClr>
              <a:buSzPct val="100000"/>
              <a:buNone/>
              <a:defRPr b="1" sz="3000">
                <a:solidFill>
                  <a:schemeClr val="lt2"/>
                </a:solidFill>
              </a:defRPr>
            </a:lvl9pPr>
          </a:lstStyle>
          <a:p/>
        </p:txBody>
      </p:sp>
      <p:sp>
        <p:nvSpPr>
          <p:cNvPr id="12" name="Shape 12"/>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5" name="Shape 15"/>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x="457200" y="1460499"/>
            <a:ext cx="82296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8" name="Shape 18"/>
        <p:cNvGrpSpPr/>
        <p:nvPr/>
      </p:nvGrpSpPr>
      <p:grpSpPr>
        <a:xfrm>
          <a:off x="0" y="0"/>
          <a:ext cx="0" cy="0"/>
          <a:chOff x="0" y="0"/>
          <a:chExt cx="0" cy="0"/>
        </a:xfrm>
      </p:grpSpPr>
      <p:sp>
        <p:nvSpPr>
          <p:cNvPr id="19" name="Shape 19"/>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0" name="Shape 20"/>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457200" y="1460499"/>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x="4656667" y="1461908"/>
            <a:ext cx="4030200" cy="34652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6" name="Shape 26"/>
          <p:cNvSpPr txBox="1"/>
          <p:nvPr>
            <p:ph type="title"/>
          </p:nvPr>
        </p:nvSpPr>
        <p:spPr>
          <a:xfrm>
            <a:off x="457200" y="205977"/>
            <a:ext cx="8229600" cy="1141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x="0" y="0"/>
          <a:ext cx="0" cy="0"/>
          <a:chOff x="0" y="0"/>
          <a:chExt cx="0" cy="0"/>
        </a:xfrm>
      </p:grpSpPr>
      <p:sp>
        <p:nvSpPr>
          <p:cNvPr id="29" name="Shape 29"/>
          <p:cNvSpPr/>
          <p:nvPr/>
        </p:nvSpPr>
        <p:spPr>
          <a:xfrm>
            <a:off x="0" y="4406309"/>
            <a:ext cx="8686800" cy="5195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30" name="Shape 30"/>
          <p:cNvSpPr txBox="1"/>
          <p:nvPr>
            <p:ph idx="1" type="body"/>
          </p:nvPr>
        </p:nvSpPr>
        <p:spPr>
          <a:xfrm>
            <a:off x="457200" y="4406309"/>
            <a:ext cx="8229600" cy="519599"/>
          </a:xfrm>
          <a:prstGeom prst="rect">
            <a:avLst/>
          </a:prstGeom>
        </p:spPr>
        <p:txBody>
          <a:bodyPr anchorCtr="0" anchor="ctr" bIns="91425" lIns="91425" rIns="91425" tIns="91425"/>
          <a:lstStyle>
            <a:lvl1pPr>
              <a:spcBef>
                <a:spcPts val="0"/>
              </a:spcBef>
              <a:buClr>
                <a:schemeClr val="lt1"/>
              </a:buClr>
              <a:buSzPct val="100000"/>
              <a:buNone/>
              <a:defRPr b="1" sz="2400">
                <a:solidFill>
                  <a:schemeClr val="lt1"/>
                </a:solidFill>
              </a:defRPr>
            </a:lvl1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dk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
        <p:nvSpPr>
          <p:cNvPr id="33" name="Shape 3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6A5AF"/>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7"/>
            <a:ext cx="8229600" cy="1141499"/>
          </a:xfrm>
          <a:prstGeom prst="rect">
            <a:avLst/>
          </a:prstGeom>
          <a:noFill/>
          <a:ln>
            <a:noFill/>
          </a:ln>
        </p:spPr>
        <p:txBody>
          <a:bodyPr anchorCtr="0" anchor="b" bIns="91425" lIns="91425" rIns="91425" tIns="91425"/>
          <a:lstStyle>
            <a:lvl1pPr>
              <a:spcBef>
                <a:spcPts val="0"/>
              </a:spcBef>
              <a:buClr>
                <a:schemeClr val="lt1"/>
              </a:buClr>
              <a:buSzPct val="100000"/>
              <a:buNone/>
              <a:defRPr b="1" sz="4800">
                <a:solidFill>
                  <a:schemeClr val="lt1"/>
                </a:solidFill>
              </a:defRPr>
            </a:lvl1pPr>
            <a:lvl2pPr>
              <a:spcBef>
                <a:spcPts val="0"/>
              </a:spcBef>
              <a:buClr>
                <a:schemeClr val="lt1"/>
              </a:buClr>
              <a:buSzPct val="100000"/>
              <a:buNone/>
              <a:defRPr b="1" sz="4800">
                <a:solidFill>
                  <a:schemeClr val="lt1"/>
                </a:solidFill>
              </a:defRPr>
            </a:lvl2pPr>
            <a:lvl3pPr>
              <a:spcBef>
                <a:spcPts val="0"/>
              </a:spcBef>
              <a:buClr>
                <a:schemeClr val="lt1"/>
              </a:buClr>
              <a:buSzPct val="100000"/>
              <a:buNone/>
              <a:defRPr b="1" sz="4800">
                <a:solidFill>
                  <a:schemeClr val="lt1"/>
                </a:solidFill>
              </a:defRPr>
            </a:lvl3pPr>
            <a:lvl4pPr>
              <a:spcBef>
                <a:spcPts val="0"/>
              </a:spcBef>
              <a:buClr>
                <a:schemeClr val="lt1"/>
              </a:buClr>
              <a:buSzPct val="100000"/>
              <a:buNone/>
              <a:defRPr b="1" sz="4800">
                <a:solidFill>
                  <a:schemeClr val="lt1"/>
                </a:solidFill>
              </a:defRPr>
            </a:lvl4pPr>
            <a:lvl5pPr>
              <a:spcBef>
                <a:spcPts val="0"/>
              </a:spcBef>
              <a:buClr>
                <a:schemeClr val="lt1"/>
              </a:buClr>
              <a:buSzPct val="100000"/>
              <a:buNone/>
              <a:defRPr b="1" sz="4800">
                <a:solidFill>
                  <a:schemeClr val="lt1"/>
                </a:solidFill>
              </a:defRPr>
            </a:lvl5pPr>
            <a:lvl6pPr>
              <a:spcBef>
                <a:spcPts val="0"/>
              </a:spcBef>
              <a:buClr>
                <a:schemeClr val="lt1"/>
              </a:buClr>
              <a:buSzPct val="100000"/>
              <a:buNone/>
              <a:defRPr b="1" sz="4800">
                <a:solidFill>
                  <a:schemeClr val="lt1"/>
                </a:solidFill>
              </a:defRPr>
            </a:lvl6pPr>
            <a:lvl7pPr>
              <a:spcBef>
                <a:spcPts val="0"/>
              </a:spcBef>
              <a:buClr>
                <a:schemeClr val="lt1"/>
              </a:buClr>
              <a:buSzPct val="100000"/>
              <a:buNone/>
              <a:defRPr b="1" sz="4800">
                <a:solidFill>
                  <a:schemeClr val="lt1"/>
                </a:solidFill>
              </a:defRPr>
            </a:lvl7pPr>
            <a:lvl8pPr>
              <a:spcBef>
                <a:spcPts val="0"/>
              </a:spcBef>
              <a:buClr>
                <a:schemeClr val="lt1"/>
              </a:buClr>
              <a:buSzPct val="100000"/>
              <a:buNone/>
              <a:defRPr b="1" sz="4800">
                <a:solidFill>
                  <a:schemeClr val="lt1"/>
                </a:solidFill>
              </a:defRPr>
            </a:lvl8pPr>
            <a:lvl9pPr>
              <a:spcBef>
                <a:spcPts val="0"/>
              </a:spcBef>
              <a:buClr>
                <a:schemeClr val="lt1"/>
              </a:buClr>
              <a:buSzPct val="100000"/>
              <a:buNone/>
              <a:defRPr b="1" sz="4800">
                <a:solidFill>
                  <a:schemeClr val="lt1"/>
                </a:solidFill>
              </a:defRPr>
            </a:lvl9pPr>
          </a:lstStyle>
          <a:p/>
        </p:txBody>
      </p:sp>
      <p:sp>
        <p:nvSpPr>
          <p:cNvPr id="6" name="Shape 6"/>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8.png"/><Relationship Id="rId3" Type="http://schemas.openxmlformats.org/officeDocument/2006/relationships/image" Target="../media/image15.png"/><Relationship Id="rId6" Type="http://schemas.openxmlformats.org/officeDocument/2006/relationships/image" Target="../media/image11.png"/><Relationship Id="rId5" Type="http://schemas.openxmlformats.org/officeDocument/2006/relationships/image" Target="../media/image13.png"/><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04.png"/><Relationship Id="rId3" Type="http://schemas.openxmlformats.org/officeDocument/2006/relationships/image" Target="../media/image02.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03.png"/><Relationship Id="rId5" Type="http://schemas.openxmlformats.org/officeDocument/2006/relationships/image" Target="../media/image0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7.png"/><Relationship Id="rId3" Type="http://schemas.openxmlformats.org/officeDocument/2006/relationships/image" Target="../media/image06.png"/><Relationship Id="rId6" Type="http://schemas.openxmlformats.org/officeDocument/2006/relationships/image" Target="../media/image10.png"/><Relationship Id="rId5" Type="http://schemas.openxmlformats.org/officeDocument/2006/relationships/image" Target="../media/image0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8.png"/><Relationship Id="rId6" Type="http://schemas.openxmlformats.org/officeDocument/2006/relationships/image" Target="../media/image19.png"/><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x="0" y="0"/>
          <a:ext cx="0" cy="0"/>
          <a:chOff x="0" y="0"/>
          <a:chExt cx="0" cy="0"/>
        </a:xfrm>
      </p:grpSpPr>
      <p:pic>
        <p:nvPicPr>
          <p:cNvPr id="35" name="Shape 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 name="Shape 36"/>
          <p:cNvSpPr txBox="1"/>
          <p:nvPr>
            <p:ph idx="1" type="subTitle"/>
          </p:nvPr>
        </p:nvSpPr>
        <p:spPr>
          <a:xfrm>
            <a:off x="251350" y="1609225"/>
            <a:ext cx="7685699" cy="1951800"/>
          </a:xfrm>
          <a:prstGeom prst="rect">
            <a:avLst/>
          </a:prstGeom>
          <a:noFill/>
        </p:spPr>
        <p:txBody>
          <a:bodyPr anchorCtr="0" anchor="ctr" bIns="91425" lIns="91425" rIns="91425" tIns="91425">
            <a:noAutofit/>
          </a:bodyPr>
          <a:lstStyle/>
          <a:p>
            <a:pPr rtl="0">
              <a:spcBef>
                <a:spcPts val="0"/>
              </a:spcBef>
              <a:buNone/>
            </a:pPr>
            <a:r>
              <a:t/>
            </a:r>
            <a:endParaRPr i="1" sz="2400">
              <a:solidFill>
                <a:srgbClr val="F3F3F3"/>
              </a:solidFill>
            </a:endParaRPr>
          </a:p>
          <a:p>
            <a:pPr rtl="0">
              <a:spcBef>
                <a:spcPts val="0"/>
              </a:spcBef>
              <a:buNone/>
            </a:pPr>
            <a:r>
              <a:rPr i="1" lang="en" sz="2400">
                <a:solidFill>
                  <a:srgbClr val="FFFFFF"/>
                </a:solidFill>
                <a:latin typeface="Times New Roman"/>
                <a:ea typeface="Times New Roman"/>
                <a:cs typeface="Times New Roman"/>
                <a:sym typeface="Times New Roman"/>
              </a:rPr>
              <a:t>Mary Jones</a:t>
            </a:r>
          </a:p>
          <a:p>
            <a:pPr rtl="0">
              <a:spcBef>
                <a:spcPts val="0"/>
              </a:spcBef>
              <a:buNone/>
            </a:pPr>
            <a:r>
              <a:rPr i="1" lang="en" sz="2400">
                <a:solidFill>
                  <a:srgbClr val="FFFFFF"/>
                </a:solidFill>
                <a:latin typeface="Times New Roman"/>
                <a:ea typeface="Times New Roman"/>
                <a:cs typeface="Times New Roman"/>
                <a:sym typeface="Times New Roman"/>
              </a:rPr>
              <a:t>  NASA Space Grant Symposium </a:t>
            </a:r>
          </a:p>
          <a:p>
            <a:pPr rtl="0">
              <a:spcBef>
                <a:spcPts val="0"/>
              </a:spcBef>
              <a:buNone/>
            </a:pPr>
            <a:r>
              <a:rPr i="1" lang="en" sz="2400">
                <a:solidFill>
                  <a:srgbClr val="FFFFFF"/>
                </a:solidFill>
                <a:latin typeface="Times New Roman"/>
                <a:ea typeface="Times New Roman"/>
                <a:cs typeface="Times New Roman"/>
                <a:sym typeface="Times New Roman"/>
              </a:rPr>
              <a:t>  Phoenix, AZ </a:t>
            </a:r>
          </a:p>
          <a:p>
            <a:pPr algn="r">
              <a:spcBef>
                <a:spcPts val="0"/>
              </a:spcBef>
              <a:buNone/>
            </a:pPr>
            <a:r>
              <a:rPr i="1" lang="en" sz="2400">
                <a:solidFill>
                  <a:srgbClr val="FFFFFF"/>
                </a:solidFill>
                <a:latin typeface="Times New Roman"/>
                <a:ea typeface="Times New Roman"/>
                <a:cs typeface="Times New Roman"/>
                <a:sym typeface="Times New Roman"/>
              </a:rPr>
              <a:t>April 18, 2015</a:t>
            </a:r>
            <a:r>
              <a:rPr i="1" lang="en" sz="2400">
                <a:solidFill>
                  <a:srgbClr val="F3F3F3"/>
                </a:solidFill>
              </a:rPr>
              <a:t> </a:t>
            </a:r>
          </a:p>
        </p:txBody>
      </p:sp>
      <p:sp>
        <p:nvSpPr>
          <p:cNvPr id="37" name="Shape 37"/>
          <p:cNvSpPr txBox="1"/>
          <p:nvPr>
            <p:ph type="ctrTitle"/>
          </p:nvPr>
        </p:nvSpPr>
        <p:spPr>
          <a:xfrm>
            <a:off x="2848825" y="1028925"/>
            <a:ext cx="6193500" cy="1055100"/>
          </a:xfrm>
          <a:prstGeom prst="rect">
            <a:avLst/>
          </a:prstGeom>
        </p:spPr>
        <p:txBody>
          <a:bodyPr anchorCtr="0" anchor="b" bIns="91425" lIns="91425" rIns="91425" tIns="91425">
            <a:noAutofit/>
          </a:bodyPr>
          <a:lstStyle/>
          <a:p>
            <a:pPr lvl="0" rtl="0" algn="r">
              <a:spcBef>
                <a:spcPts val="0"/>
              </a:spcBef>
              <a:buNone/>
            </a:pPr>
            <a:r>
              <a:rPr lang="en" sz="3000">
                <a:solidFill>
                  <a:srgbClr val="FFFFFF"/>
                </a:solidFill>
                <a:latin typeface="Times New Roman"/>
                <a:ea typeface="Times New Roman"/>
                <a:cs typeface="Times New Roman"/>
                <a:sym typeface="Times New Roman"/>
              </a:rPr>
              <a:t>Analysis of Aerosols for Mining Sites </a:t>
            </a:r>
          </a:p>
          <a:p>
            <a:pPr algn="r">
              <a:spcBef>
                <a:spcPts val="0"/>
              </a:spcBef>
              <a:buNone/>
            </a:pPr>
            <a:r>
              <a:rPr lang="en" sz="3000">
                <a:solidFill>
                  <a:srgbClr val="FFFFFF"/>
                </a:solidFill>
                <a:latin typeface="Times New Roman"/>
                <a:ea typeface="Times New Roman"/>
                <a:cs typeface="Times New Roman"/>
                <a:sym typeface="Times New Roman"/>
              </a:rPr>
              <a:t>in Southern Arizona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Background</a:t>
            </a:r>
          </a:p>
        </p:txBody>
      </p:sp>
      <p:pic>
        <p:nvPicPr>
          <p:cNvPr id="43" name="Shape 43"/>
          <p:cNvPicPr preferRelativeResize="0"/>
          <p:nvPr/>
        </p:nvPicPr>
        <p:blipFill>
          <a:blip r:embed="rId3">
            <a:alphaModFix/>
          </a:blip>
          <a:stretch>
            <a:fillRect/>
          </a:stretch>
        </p:blipFill>
        <p:spPr>
          <a:xfrm>
            <a:off x="0" y="1460500"/>
            <a:ext cx="5623422" cy="3682999"/>
          </a:xfrm>
          <a:prstGeom prst="rect">
            <a:avLst/>
          </a:prstGeom>
          <a:noFill/>
          <a:ln>
            <a:noFill/>
          </a:ln>
        </p:spPr>
      </p:pic>
      <p:sp>
        <p:nvSpPr>
          <p:cNvPr id="44" name="Shape 44"/>
          <p:cNvSpPr txBox="1"/>
          <p:nvPr>
            <p:ph idx="1" type="body"/>
          </p:nvPr>
        </p:nvSpPr>
        <p:spPr>
          <a:xfrm>
            <a:off x="5749575" y="1833000"/>
            <a:ext cx="2937299" cy="3092700"/>
          </a:xfrm>
          <a:prstGeom prst="rect">
            <a:avLst/>
          </a:prstGeom>
        </p:spPr>
        <p:txBody>
          <a:bodyPr anchorCtr="0" anchor="t" bIns="91425" lIns="91425" rIns="91425" tIns="91425">
            <a:noAutofit/>
          </a:bodyPr>
          <a:lstStyle/>
          <a:p>
            <a:pPr lvl="0" rtl="0">
              <a:lnSpc>
                <a:spcPct val="115000"/>
              </a:lnSpc>
              <a:spcBef>
                <a:spcPts val="0"/>
              </a:spcBef>
              <a:buNone/>
            </a:pPr>
            <a:r>
              <a:t/>
            </a:r>
            <a:endParaRPr/>
          </a:p>
          <a:p>
            <a:pPr indent="-419100" lvl="0" marL="457200" rtl="0">
              <a:lnSpc>
                <a:spcPct val="115000"/>
              </a:lnSpc>
              <a:spcBef>
                <a:spcPts val="0"/>
              </a:spcBef>
              <a:buClr>
                <a:srgbClr val="FFFFFF"/>
              </a:buClr>
              <a:buSzPct val="100000"/>
              <a:buFont typeface="Arial"/>
              <a:buAutoNum type="arabicPeriod"/>
            </a:pPr>
            <a:r>
              <a:rPr lang="en">
                <a:solidFill>
                  <a:srgbClr val="FFFFFF"/>
                </a:solidFill>
              </a:rPr>
              <a:t>Identification</a:t>
            </a:r>
          </a:p>
          <a:p>
            <a:pPr indent="-419100" lvl="0" marL="457200" rtl="0">
              <a:lnSpc>
                <a:spcPct val="115000"/>
              </a:lnSpc>
              <a:spcBef>
                <a:spcPts val="0"/>
              </a:spcBef>
              <a:buClr>
                <a:srgbClr val="FFFFFF"/>
              </a:buClr>
              <a:buSzPct val="100000"/>
              <a:buFont typeface="Arial"/>
              <a:buAutoNum type="arabicPeriod"/>
            </a:pPr>
            <a:r>
              <a:rPr lang="en">
                <a:solidFill>
                  <a:srgbClr val="FFFFFF"/>
                </a:solidFill>
              </a:rPr>
              <a:t>Research </a:t>
            </a:r>
          </a:p>
          <a:p>
            <a:pPr indent="-419100" lvl="0" marL="457200" rtl="0">
              <a:lnSpc>
                <a:spcPct val="115000"/>
              </a:lnSpc>
              <a:spcBef>
                <a:spcPts val="0"/>
              </a:spcBef>
              <a:buClr>
                <a:srgbClr val="FFFFFF"/>
              </a:buClr>
              <a:buSzPct val="100000"/>
              <a:buFont typeface="Arial"/>
              <a:buAutoNum type="arabicPeriod"/>
            </a:pPr>
            <a:r>
              <a:rPr lang="en">
                <a:solidFill>
                  <a:srgbClr val="FFFFFF"/>
                </a:solidFill>
              </a:rPr>
              <a:t>Clean-Up</a:t>
            </a:r>
          </a:p>
        </p:txBody>
      </p:sp>
      <p:sp>
        <p:nvSpPr>
          <p:cNvPr id="45" name="Shape 45"/>
          <p:cNvSpPr txBox="1"/>
          <p:nvPr/>
        </p:nvSpPr>
        <p:spPr>
          <a:xfrm>
            <a:off x="3048975" y="4787075"/>
            <a:ext cx="2700600" cy="2949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rPr>
              <a:t>Iron King Site, Dewey-Humboldt, AZ.</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Project Overview</a:t>
            </a:r>
          </a:p>
        </p:txBody>
      </p:sp>
      <p:sp>
        <p:nvSpPr>
          <p:cNvPr id="51" name="Shape 51"/>
          <p:cNvSpPr txBox="1"/>
          <p:nvPr>
            <p:ph idx="1" type="body"/>
          </p:nvPr>
        </p:nvSpPr>
        <p:spPr>
          <a:xfrm>
            <a:off x="457200" y="1347475"/>
            <a:ext cx="8229600" cy="3692999"/>
          </a:xfrm>
          <a:prstGeom prst="rect">
            <a:avLst/>
          </a:prstGeom>
        </p:spPr>
        <p:txBody>
          <a:bodyPr anchorCtr="0" anchor="t" bIns="91425" lIns="91425" rIns="91425" tIns="91425">
            <a:noAutofit/>
          </a:bodyPr>
          <a:lstStyle/>
          <a:p>
            <a:pPr indent="-381000" lvl="0" marL="457200" rtl="0">
              <a:spcBef>
                <a:spcPts val="0"/>
              </a:spcBef>
              <a:buClr>
                <a:schemeClr val="lt1"/>
              </a:buClr>
              <a:buSzPct val="100000"/>
              <a:buFont typeface="Arial"/>
              <a:buChar char="➢"/>
            </a:pPr>
            <a:r>
              <a:rPr lang="en" sz="2400">
                <a:solidFill>
                  <a:schemeClr val="lt1"/>
                </a:solidFill>
              </a:rPr>
              <a:t>Aerosols: fine particles in the air</a:t>
            </a:r>
          </a:p>
          <a:p>
            <a:pPr indent="-381000" lvl="0" marL="457200" rtl="0">
              <a:spcBef>
                <a:spcPts val="0"/>
              </a:spcBef>
              <a:buClr>
                <a:schemeClr val="lt1"/>
              </a:buClr>
              <a:buSzPct val="100000"/>
              <a:buFont typeface="Arial"/>
              <a:buChar char="➢"/>
            </a:pPr>
            <a:r>
              <a:rPr lang="en" sz="2400">
                <a:solidFill>
                  <a:schemeClr val="lt1"/>
                </a:solidFill>
              </a:rPr>
              <a:t>Organic: Carbon-Containing molecules</a:t>
            </a:r>
          </a:p>
          <a:p>
            <a:pPr lvl="0" rtl="0">
              <a:spcBef>
                <a:spcPts val="0"/>
              </a:spcBef>
              <a:buNone/>
            </a:pPr>
            <a:r>
              <a:t/>
            </a:r>
            <a:endParaRPr sz="2400">
              <a:solidFill>
                <a:schemeClr val="lt1"/>
              </a:solidFill>
            </a:endParaRPr>
          </a:p>
          <a:p>
            <a:pPr indent="-381000" lvl="0" marL="457200" rtl="0">
              <a:spcBef>
                <a:spcPts val="0"/>
              </a:spcBef>
              <a:buClr>
                <a:srgbClr val="FFFFFF"/>
              </a:buClr>
              <a:buSzPct val="100000"/>
              <a:buFont typeface="Arial"/>
              <a:buChar char="➢"/>
            </a:pPr>
            <a:r>
              <a:rPr i="1" lang="en" sz="2400">
                <a:solidFill>
                  <a:schemeClr val="lt1"/>
                </a:solidFill>
              </a:rPr>
              <a:t>Known Substances of Concern</a:t>
            </a:r>
            <a:r>
              <a:rPr lang="en" sz="2400">
                <a:solidFill>
                  <a:schemeClr val="lt1"/>
                </a:solidFill>
              </a:rPr>
              <a:t>: </a:t>
            </a:r>
          </a:p>
          <a:p>
            <a:pPr indent="-381000" lvl="1" marL="914400" rtl="0">
              <a:spcBef>
                <a:spcPts val="0"/>
              </a:spcBef>
              <a:buClr>
                <a:srgbClr val="FFFFFF"/>
              </a:buClr>
              <a:buSzPct val="100000"/>
              <a:buFont typeface="Arial"/>
              <a:buChar char="○"/>
            </a:pPr>
            <a:r>
              <a:rPr lang="en" sz="2400">
                <a:solidFill>
                  <a:schemeClr val="lt1"/>
                </a:solidFill>
              </a:rPr>
              <a:t>Arsenic</a:t>
            </a:r>
            <a:r>
              <a:rPr lang="en">
                <a:solidFill>
                  <a:schemeClr val="lt1"/>
                </a:solidFill>
              </a:rPr>
              <a:t> and</a:t>
            </a:r>
            <a:r>
              <a:rPr lang="en" sz="2400">
                <a:solidFill>
                  <a:schemeClr val="lt1"/>
                </a:solidFill>
              </a:rPr>
              <a:t> Lead</a:t>
            </a:r>
          </a:p>
          <a:p>
            <a:pPr indent="-381000" lvl="0" marL="457200" marR="0" rtl="0" algn="l">
              <a:lnSpc>
                <a:spcPct val="100000"/>
              </a:lnSpc>
              <a:spcBef>
                <a:spcPts val="600"/>
              </a:spcBef>
              <a:spcAft>
                <a:spcPts val="0"/>
              </a:spcAft>
              <a:buClr>
                <a:srgbClr val="FFFFFF"/>
              </a:buClr>
              <a:buSzPct val="100000"/>
              <a:buFont typeface="Arial"/>
              <a:buChar char="➢"/>
            </a:pPr>
            <a:r>
              <a:rPr i="1" lang="en" sz="2400">
                <a:solidFill>
                  <a:srgbClr val="FFFFFF"/>
                </a:solidFill>
              </a:rPr>
              <a:t>Unknown Substances:</a:t>
            </a:r>
          </a:p>
          <a:p>
            <a:pPr indent="-381000" lvl="1" marL="914400" marR="0" rtl="0" algn="l">
              <a:lnSpc>
                <a:spcPct val="100000"/>
              </a:lnSpc>
              <a:spcBef>
                <a:spcPts val="600"/>
              </a:spcBef>
              <a:spcAft>
                <a:spcPts val="0"/>
              </a:spcAft>
              <a:buClr>
                <a:srgbClr val="FFFFFF"/>
              </a:buClr>
              <a:buSzPct val="80000"/>
              <a:buFont typeface="Arial"/>
              <a:buChar char="○"/>
            </a:pPr>
            <a:r>
              <a:rPr i="1" lang="en">
                <a:solidFill>
                  <a:srgbClr val="FFFFFF"/>
                </a:solidFill>
              </a:rPr>
              <a:t>Hydrocarbons</a:t>
            </a:r>
          </a:p>
          <a:p>
            <a:pPr indent="-381000" lvl="2" marL="1371600" marR="0" rtl="0" algn="l">
              <a:lnSpc>
                <a:spcPct val="100000"/>
              </a:lnSpc>
              <a:spcBef>
                <a:spcPts val="600"/>
              </a:spcBef>
              <a:spcAft>
                <a:spcPts val="0"/>
              </a:spcAft>
              <a:buClr>
                <a:srgbClr val="FFFFFF"/>
              </a:buClr>
              <a:buSzPct val="80000"/>
              <a:buFont typeface="Arial"/>
              <a:buChar char="■"/>
            </a:pPr>
            <a:r>
              <a:rPr i="1" lang="en">
                <a:solidFill>
                  <a:srgbClr val="FFFFFF"/>
                </a:solidFill>
              </a:rPr>
              <a:t>Natural (Levoglucosan)</a:t>
            </a:r>
          </a:p>
          <a:p>
            <a:pPr indent="-381000" lvl="2" marL="1371600" marR="0" rtl="0" algn="l">
              <a:lnSpc>
                <a:spcPct val="100000"/>
              </a:lnSpc>
              <a:spcBef>
                <a:spcPts val="600"/>
              </a:spcBef>
              <a:spcAft>
                <a:spcPts val="0"/>
              </a:spcAft>
              <a:buClr>
                <a:srgbClr val="FFFFFF"/>
              </a:buClr>
              <a:buSzPct val="80000"/>
              <a:buFont typeface="Arial"/>
              <a:buChar char="■"/>
            </a:pPr>
            <a:r>
              <a:rPr i="1" lang="en">
                <a:solidFill>
                  <a:srgbClr val="FFFFFF"/>
                </a:solidFill>
              </a:rPr>
              <a:t>Anthropogenic (Benzothiazole)</a:t>
            </a:r>
          </a:p>
          <a:p>
            <a:pPr indent="0" lvl="0" marL="457200" rtl="0">
              <a:spcBef>
                <a:spcPts val="0"/>
              </a:spcBef>
              <a:buNone/>
            </a:pPr>
            <a:r>
              <a:t/>
            </a:r>
            <a:endParaRPr sz="2400">
              <a:solidFill>
                <a:srgbClr val="FFFFFF"/>
              </a:solidFill>
            </a:endParaRPr>
          </a:p>
          <a:p>
            <a:pPr lvl="0">
              <a:spcBef>
                <a:spcPts val="0"/>
              </a:spcBef>
              <a:buNone/>
            </a:pPr>
            <a:r>
              <a:t/>
            </a:r>
            <a:endParaRPr sz="2400">
              <a:solidFill>
                <a:srgbClr val="FFFFFF"/>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4144400" y="1460500"/>
            <a:ext cx="4694223" cy="3520673"/>
          </a:xfrm>
          <a:prstGeom prst="rect">
            <a:avLst/>
          </a:prstGeom>
          <a:noFill/>
          <a:ln>
            <a:noFill/>
          </a:ln>
        </p:spPr>
      </p:pic>
      <p:sp>
        <p:nvSpPr>
          <p:cNvPr id="57" name="Shape 57"/>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Sources of Aerosols</a:t>
            </a:r>
          </a:p>
        </p:txBody>
      </p:sp>
      <p:sp>
        <p:nvSpPr>
          <p:cNvPr id="58" name="Shape 58"/>
          <p:cNvSpPr txBox="1"/>
          <p:nvPr>
            <p:ph idx="1" type="body"/>
          </p:nvPr>
        </p:nvSpPr>
        <p:spPr>
          <a:xfrm>
            <a:off x="457200" y="1460500"/>
            <a:ext cx="8229600" cy="3591300"/>
          </a:xfrm>
          <a:prstGeom prst="rect">
            <a:avLst/>
          </a:prstGeom>
        </p:spPr>
        <p:txBody>
          <a:bodyPr anchorCtr="0" anchor="t" bIns="91425" lIns="91425" rIns="91425" tIns="91425">
            <a:noAutofit/>
          </a:bodyPr>
          <a:lstStyle/>
          <a:p>
            <a:pPr indent="457200" lvl="0" rtl="0">
              <a:spcBef>
                <a:spcPts val="0"/>
              </a:spcBef>
              <a:buNone/>
            </a:pPr>
            <a:r>
              <a:rPr b="1" lang="en" sz="3600">
                <a:solidFill>
                  <a:srgbClr val="FFFFFF"/>
                </a:solidFill>
                <a:latin typeface="Times New Roman"/>
                <a:ea typeface="Times New Roman"/>
                <a:cs typeface="Times New Roman"/>
                <a:sym typeface="Times New Roman"/>
              </a:rPr>
              <a:t>Mining</a:t>
            </a:r>
            <a:r>
              <a:rPr lang="en" sz="3600">
                <a:solidFill>
                  <a:srgbClr val="FFFFFF"/>
                </a:solidFill>
              </a:rPr>
              <a:t> </a:t>
            </a:r>
          </a:p>
          <a:p>
            <a:pPr rtl="0">
              <a:spcBef>
                <a:spcPts val="0"/>
              </a:spcBef>
              <a:buNone/>
            </a:pPr>
            <a:r>
              <a:t/>
            </a:r>
            <a:endParaRPr sz="3600">
              <a:solidFill>
                <a:srgbClr val="FFFFFF"/>
              </a:solidFill>
            </a:endParaRPr>
          </a:p>
          <a:p>
            <a:pPr indent="0" marL="0" rtl="0">
              <a:spcBef>
                <a:spcPts val="0"/>
              </a:spcBef>
              <a:buNone/>
            </a:pPr>
            <a:r>
              <a:t/>
            </a:r>
            <a:endParaRPr sz="3600">
              <a:solidFill>
                <a:srgbClr val="FFFFFF"/>
              </a:solidFill>
            </a:endParaRPr>
          </a:p>
          <a:p>
            <a:pPr indent="457200" marL="1828800" rtl="0">
              <a:spcBef>
                <a:spcPts val="0"/>
              </a:spcBef>
              <a:buNone/>
            </a:pPr>
            <a:r>
              <a:t/>
            </a:r>
            <a:endParaRPr sz="3600">
              <a:solidFill>
                <a:srgbClr val="FFFFFF"/>
              </a:solidFill>
            </a:endParaRPr>
          </a:p>
          <a:p>
            <a:pPr indent="457200" lvl="0" marL="4572000" rtl="0">
              <a:spcBef>
                <a:spcPts val="0"/>
              </a:spcBef>
              <a:buNone/>
            </a:pPr>
            <a:r>
              <a:rPr b="1" lang="en" sz="3600">
                <a:solidFill>
                  <a:srgbClr val="FFFFFF"/>
                </a:solidFill>
                <a:latin typeface="Times New Roman"/>
                <a:ea typeface="Times New Roman"/>
                <a:cs typeface="Times New Roman"/>
                <a:sym typeface="Times New Roman"/>
              </a:rPr>
              <a:t>Tailings</a:t>
            </a:r>
          </a:p>
          <a:p>
            <a:pPr algn="r">
              <a:spcBef>
                <a:spcPts val="0"/>
              </a:spcBef>
              <a:buNone/>
            </a:pPr>
            <a:r>
              <a:rPr lang="en" sz="1200">
                <a:solidFill>
                  <a:srgbClr val="FFFFFF"/>
                </a:solidFill>
              </a:rPr>
              <a:t>Tailings mountain, Hayden, AZ</a:t>
            </a:r>
          </a:p>
        </p:txBody>
      </p:sp>
      <p:sp>
        <p:nvSpPr>
          <p:cNvPr id="59" name="Shape 59"/>
          <p:cNvSpPr/>
          <p:nvPr/>
        </p:nvSpPr>
        <p:spPr>
          <a:xfrm>
            <a:off x="2479525" y="1779475"/>
            <a:ext cx="184500" cy="357000"/>
          </a:xfrm>
          <a:prstGeom prst="down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0" name="Shape 60"/>
          <p:cNvSpPr/>
          <p:nvPr/>
        </p:nvSpPr>
        <p:spPr>
          <a:xfrm>
            <a:off x="7227400" y="4220650"/>
            <a:ext cx="184500" cy="357000"/>
          </a:xfrm>
          <a:prstGeom prst="up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61" name="Shape 61"/>
          <p:cNvPicPr preferRelativeResize="0"/>
          <p:nvPr/>
        </p:nvPicPr>
        <p:blipFill>
          <a:blip r:embed="rId4">
            <a:alphaModFix/>
          </a:blip>
          <a:stretch>
            <a:fillRect/>
          </a:stretch>
        </p:blipFill>
        <p:spPr>
          <a:xfrm>
            <a:off x="99175" y="2274474"/>
            <a:ext cx="3710825" cy="2777325"/>
          </a:xfrm>
          <a:prstGeom prst="rect">
            <a:avLst/>
          </a:prstGeom>
          <a:noFill/>
          <a:ln>
            <a:noFill/>
          </a:ln>
        </p:spPr>
      </p:pic>
      <p:sp>
        <p:nvSpPr>
          <p:cNvPr id="62" name="Shape 62"/>
          <p:cNvSpPr txBox="1"/>
          <p:nvPr/>
        </p:nvSpPr>
        <p:spPr>
          <a:xfrm>
            <a:off x="165925" y="2196800"/>
            <a:ext cx="2498100" cy="3570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rPr>
              <a:t>Ray Copper Mine, Hayden, AZ</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523150" y="582150"/>
            <a:ext cx="8229600" cy="781800"/>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Sites</a:t>
            </a:r>
          </a:p>
        </p:txBody>
      </p:sp>
      <p:sp>
        <p:nvSpPr>
          <p:cNvPr id="68" name="Shape 68"/>
          <p:cNvSpPr txBox="1"/>
          <p:nvPr>
            <p:ph idx="1" type="body"/>
          </p:nvPr>
        </p:nvSpPr>
        <p:spPr>
          <a:xfrm>
            <a:off x="457200" y="1103100"/>
            <a:ext cx="8229600" cy="3822599"/>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a:spcBef>
                <a:spcPts val="0"/>
              </a:spcBef>
              <a:buNone/>
            </a:pPr>
            <a:r>
              <a:t/>
            </a:r>
            <a:endParaRPr/>
          </a:p>
        </p:txBody>
      </p:sp>
      <p:pic>
        <p:nvPicPr>
          <p:cNvPr id="69" name="Shape 69"/>
          <p:cNvPicPr preferRelativeResize="0"/>
          <p:nvPr/>
        </p:nvPicPr>
        <p:blipFill>
          <a:blip r:embed="rId3">
            <a:alphaModFix/>
          </a:blip>
          <a:stretch>
            <a:fillRect/>
          </a:stretch>
        </p:blipFill>
        <p:spPr>
          <a:xfrm>
            <a:off x="4568175" y="135925"/>
            <a:ext cx="4425975" cy="4871649"/>
          </a:xfrm>
          <a:prstGeom prst="rect">
            <a:avLst/>
          </a:prstGeom>
          <a:noFill/>
          <a:ln>
            <a:noFill/>
          </a:ln>
        </p:spPr>
      </p:pic>
      <p:pic>
        <p:nvPicPr>
          <p:cNvPr id="70" name="Shape 70"/>
          <p:cNvPicPr preferRelativeResize="0"/>
          <p:nvPr/>
        </p:nvPicPr>
        <p:blipFill>
          <a:blip r:embed="rId4">
            <a:alphaModFix/>
          </a:blip>
          <a:stretch>
            <a:fillRect/>
          </a:stretch>
        </p:blipFill>
        <p:spPr>
          <a:xfrm>
            <a:off x="79275" y="1311977"/>
            <a:ext cx="4425974" cy="3613722"/>
          </a:xfrm>
          <a:prstGeom prst="rect">
            <a:avLst/>
          </a:prstGeom>
          <a:noFill/>
          <a:ln>
            <a:noFill/>
          </a:ln>
        </p:spPr>
      </p:pic>
      <p:pic>
        <p:nvPicPr>
          <p:cNvPr id="71" name="Shape 71"/>
          <p:cNvPicPr preferRelativeResize="0"/>
          <p:nvPr/>
        </p:nvPicPr>
        <p:blipFill>
          <a:blip r:embed="rId5">
            <a:alphaModFix/>
          </a:blip>
          <a:stretch>
            <a:fillRect/>
          </a:stretch>
        </p:blipFill>
        <p:spPr>
          <a:xfrm>
            <a:off x="107175" y="1311975"/>
            <a:ext cx="4370174" cy="3273475"/>
          </a:xfrm>
          <a:prstGeom prst="rect">
            <a:avLst/>
          </a:prstGeom>
          <a:noFill/>
          <a:ln>
            <a:noFill/>
          </a:ln>
        </p:spPr>
      </p:pic>
      <p:pic>
        <p:nvPicPr>
          <p:cNvPr id="72" name="Shape 72"/>
          <p:cNvPicPr preferRelativeResize="0"/>
          <p:nvPr/>
        </p:nvPicPr>
        <p:blipFill>
          <a:blip r:embed="rId6">
            <a:alphaModFix/>
          </a:blip>
          <a:stretch>
            <a:fillRect/>
          </a:stretch>
        </p:blipFill>
        <p:spPr>
          <a:xfrm>
            <a:off x="79275" y="1311974"/>
            <a:ext cx="4167450" cy="3728750"/>
          </a:xfrm>
          <a:prstGeom prst="rect">
            <a:avLst/>
          </a:prstGeom>
          <a:noFill/>
          <a:ln>
            <a:noFill/>
          </a:ln>
        </p:spPr>
      </p:pic>
      <p:pic>
        <p:nvPicPr>
          <p:cNvPr id="73" name="Shape 73"/>
          <p:cNvPicPr preferRelativeResize="0"/>
          <p:nvPr/>
        </p:nvPicPr>
        <p:blipFill>
          <a:blip r:embed="rId7">
            <a:alphaModFix/>
          </a:blip>
          <a:stretch>
            <a:fillRect/>
          </a:stretch>
        </p:blipFill>
        <p:spPr>
          <a:xfrm>
            <a:off x="79275" y="1363950"/>
            <a:ext cx="4557060" cy="3613725"/>
          </a:xfrm>
          <a:prstGeom prst="rect">
            <a:avLst/>
          </a:prstGeom>
          <a:noFill/>
          <a:ln>
            <a:noFill/>
          </a:ln>
        </p:spPr>
      </p:pic>
      <p:sp>
        <p:nvSpPr>
          <p:cNvPr id="74" name="Shape 74"/>
          <p:cNvSpPr/>
          <p:nvPr/>
        </p:nvSpPr>
        <p:spPr>
          <a:xfrm>
            <a:off x="5757350" y="2027625"/>
            <a:ext cx="369299" cy="196199"/>
          </a:xfrm>
          <a:prstGeom prst="righ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5" name="Shape 75"/>
          <p:cNvSpPr/>
          <p:nvPr/>
        </p:nvSpPr>
        <p:spPr>
          <a:xfrm>
            <a:off x="7372475" y="4542775"/>
            <a:ext cx="369299" cy="196199"/>
          </a:xfrm>
          <a:prstGeom prst="lef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6" name="Shape 76"/>
          <p:cNvSpPr/>
          <p:nvPr/>
        </p:nvSpPr>
        <p:spPr>
          <a:xfrm>
            <a:off x="7530675" y="3149700"/>
            <a:ext cx="369299" cy="196199"/>
          </a:xfrm>
          <a:prstGeom prst="lef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7" name="Shape 77"/>
          <p:cNvSpPr/>
          <p:nvPr/>
        </p:nvSpPr>
        <p:spPr>
          <a:xfrm>
            <a:off x="6541575" y="4182475"/>
            <a:ext cx="369299" cy="196199"/>
          </a:xfrm>
          <a:prstGeom prst="right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8" name="Shape 78"/>
          <p:cNvSpPr txBox="1"/>
          <p:nvPr/>
        </p:nvSpPr>
        <p:spPr>
          <a:xfrm>
            <a:off x="4568175" y="1895725"/>
            <a:ext cx="1762499" cy="196199"/>
          </a:xfrm>
          <a:prstGeom prst="rect">
            <a:avLst/>
          </a:prstGeom>
          <a:noFill/>
          <a:ln>
            <a:noFill/>
          </a:ln>
        </p:spPr>
        <p:txBody>
          <a:bodyPr anchorCtr="0" anchor="t" bIns="91425" lIns="91425" rIns="91425" tIns="91425">
            <a:noAutofit/>
          </a:bodyPr>
          <a:lstStyle/>
          <a:p>
            <a:pPr rtl="0">
              <a:spcBef>
                <a:spcPts val="0"/>
              </a:spcBef>
              <a:buNone/>
            </a:pPr>
            <a:r>
              <a:rPr b="1" lang="en" sz="1800">
                <a:solidFill>
                  <a:srgbClr val="FFFF00"/>
                </a:solidFill>
                <a:latin typeface="Times New Roman"/>
                <a:ea typeface="Times New Roman"/>
                <a:cs typeface="Times New Roman"/>
                <a:sym typeface="Times New Roman"/>
              </a:rPr>
              <a:t>Iron King</a:t>
            </a:r>
          </a:p>
          <a:p>
            <a:pPr>
              <a:spcBef>
                <a:spcPts val="0"/>
              </a:spcBef>
              <a:buNone/>
            </a:pPr>
            <a:r>
              <a:rPr b="1" lang="en">
                <a:solidFill>
                  <a:srgbClr val="FFFF00"/>
                </a:solidFill>
                <a:latin typeface="Times New Roman"/>
                <a:ea typeface="Times New Roman"/>
                <a:cs typeface="Times New Roman"/>
                <a:sym typeface="Times New Roman"/>
              </a:rPr>
              <a:t>(Dewey-Humboldt)</a:t>
            </a:r>
          </a:p>
        </p:txBody>
      </p:sp>
      <p:sp>
        <p:nvSpPr>
          <p:cNvPr id="79" name="Shape 79"/>
          <p:cNvSpPr txBox="1"/>
          <p:nvPr/>
        </p:nvSpPr>
        <p:spPr>
          <a:xfrm>
            <a:off x="5921775" y="4078525"/>
            <a:ext cx="1608900" cy="404100"/>
          </a:xfrm>
          <a:prstGeom prst="rect">
            <a:avLst/>
          </a:prstGeom>
          <a:noFill/>
          <a:ln>
            <a:noFill/>
          </a:ln>
        </p:spPr>
        <p:txBody>
          <a:bodyPr anchorCtr="0" anchor="t" bIns="91425" lIns="91425" rIns="91425" tIns="91425">
            <a:noAutofit/>
          </a:bodyPr>
          <a:lstStyle/>
          <a:p>
            <a:pPr rtl="0">
              <a:spcBef>
                <a:spcPts val="0"/>
              </a:spcBef>
              <a:buNone/>
            </a:pPr>
            <a:r>
              <a:rPr b="1" lang="en" sz="1800">
                <a:solidFill>
                  <a:srgbClr val="FFFF00"/>
                </a:solidFill>
                <a:latin typeface="Times New Roman"/>
                <a:ea typeface="Times New Roman"/>
                <a:cs typeface="Times New Roman"/>
                <a:sym typeface="Times New Roman"/>
              </a:rPr>
              <a:t>PAS</a:t>
            </a:r>
          </a:p>
          <a:p>
            <a:pPr>
              <a:spcBef>
                <a:spcPts val="0"/>
              </a:spcBef>
              <a:buNone/>
            </a:pPr>
            <a:r>
              <a:rPr b="1" lang="en">
                <a:solidFill>
                  <a:srgbClr val="FFFF00"/>
                </a:solidFill>
                <a:latin typeface="Times New Roman"/>
                <a:ea typeface="Times New Roman"/>
                <a:cs typeface="Times New Roman"/>
                <a:sym typeface="Times New Roman"/>
              </a:rPr>
              <a:t>(U of A, Tucson)</a:t>
            </a:r>
          </a:p>
        </p:txBody>
      </p:sp>
      <p:sp>
        <p:nvSpPr>
          <p:cNvPr id="80" name="Shape 80"/>
          <p:cNvSpPr txBox="1"/>
          <p:nvPr/>
        </p:nvSpPr>
        <p:spPr>
          <a:xfrm>
            <a:off x="7666800" y="4378675"/>
            <a:ext cx="1477199" cy="404100"/>
          </a:xfrm>
          <a:prstGeom prst="rect">
            <a:avLst/>
          </a:prstGeom>
          <a:noFill/>
          <a:ln>
            <a:noFill/>
          </a:ln>
        </p:spPr>
        <p:txBody>
          <a:bodyPr anchorCtr="0" anchor="t" bIns="91425" lIns="91425" rIns="91425" tIns="91425">
            <a:noAutofit/>
          </a:bodyPr>
          <a:lstStyle/>
          <a:p>
            <a:pPr>
              <a:spcBef>
                <a:spcPts val="0"/>
              </a:spcBef>
              <a:buNone/>
            </a:pPr>
            <a:r>
              <a:rPr b="1" lang="en" sz="1800">
                <a:solidFill>
                  <a:srgbClr val="FFFF00"/>
                </a:solidFill>
                <a:latin typeface="Times New Roman"/>
                <a:ea typeface="Times New Roman"/>
                <a:cs typeface="Times New Roman"/>
                <a:sym typeface="Times New Roman"/>
              </a:rPr>
              <a:t>Green Valley</a:t>
            </a:r>
          </a:p>
        </p:txBody>
      </p:sp>
      <p:sp>
        <p:nvSpPr>
          <p:cNvPr id="81" name="Shape 81"/>
          <p:cNvSpPr txBox="1"/>
          <p:nvPr/>
        </p:nvSpPr>
        <p:spPr>
          <a:xfrm>
            <a:off x="7899975" y="2944350"/>
            <a:ext cx="1477199" cy="606899"/>
          </a:xfrm>
          <a:prstGeom prst="rect">
            <a:avLst/>
          </a:prstGeom>
          <a:noFill/>
          <a:ln>
            <a:noFill/>
          </a:ln>
        </p:spPr>
        <p:txBody>
          <a:bodyPr anchorCtr="0" anchor="t" bIns="91425" lIns="91425" rIns="91425" tIns="91425">
            <a:noAutofit/>
          </a:bodyPr>
          <a:lstStyle/>
          <a:p>
            <a:pPr rtl="0">
              <a:spcBef>
                <a:spcPts val="0"/>
              </a:spcBef>
              <a:buNone/>
            </a:pPr>
            <a:r>
              <a:rPr b="1" lang="en" sz="1800">
                <a:solidFill>
                  <a:srgbClr val="FFFF00"/>
                </a:solidFill>
                <a:latin typeface="Times New Roman"/>
                <a:ea typeface="Times New Roman"/>
                <a:cs typeface="Times New Roman"/>
                <a:sym typeface="Times New Roman"/>
              </a:rPr>
              <a:t>Hayden-</a:t>
            </a:r>
          </a:p>
          <a:p>
            <a:pPr>
              <a:spcBef>
                <a:spcPts val="0"/>
              </a:spcBef>
              <a:buNone/>
            </a:pPr>
            <a:r>
              <a:rPr b="1" lang="en" sz="1800">
                <a:solidFill>
                  <a:srgbClr val="FFFF00"/>
                </a:solidFill>
                <a:latin typeface="Times New Roman"/>
                <a:ea typeface="Times New Roman"/>
                <a:cs typeface="Times New Roman"/>
                <a:sym typeface="Times New Roman"/>
              </a:rPr>
              <a:t>Winkelman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Chemical Analysis</a:t>
            </a:r>
          </a:p>
        </p:txBody>
      </p:sp>
      <p:sp>
        <p:nvSpPr>
          <p:cNvPr id="87" name="Shape 87"/>
          <p:cNvSpPr txBox="1"/>
          <p:nvPr>
            <p:ph idx="1" type="body"/>
          </p:nvPr>
        </p:nvSpPr>
        <p:spPr>
          <a:xfrm>
            <a:off x="457200" y="1347475"/>
            <a:ext cx="8229600" cy="3796200"/>
          </a:xfrm>
          <a:prstGeom prst="rect">
            <a:avLst/>
          </a:prstGeom>
        </p:spPr>
        <p:txBody>
          <a:bodyPr anchorCtr="0" anchor="t" bIns="91425" lIns="91425" rIns="91425" tIns="91425">
            <a:noAutofit/>
          </a:bodyPr>
          <a:lstStyle/>
          <a:p>
            <a:pPr rtl="0">
              <a:spcBef>
                <a:spcPts val="0"/>
              </a:spcBef>
              <a:buNone/>
            </a:pPr>
            <a:r>
              <a:rPr lang="en" sz="2800">
                <a:solidFill>
                  <a:srgbClr val="FFFFFF"/>
                </a:solidFill>
              </a:rPr>
              <a:t>Total Suspended Particulate samplers </a:t>
            </a:r>
          </a:p>
          <a:p>
            <a:pPr rtl="0">
              <a:spcBef>
                <a:spcPts val="0"/>
              </a:spcBef>
              <a:buNone/>
            </a:pPr>
            <a:r>
              <a:rPr lang="en" sz="2800">
                <a:solidFill>
                  <a:srgbClr val="FFFFFF"/>
                </a:solidFill>
              </a:rPr>
              <a:t>					</a:t>
            </a:r>
            <a:r>
              <a:rPr lang="en" sz="2400">
                <a:solidFill>
                  <a:srgbClr val="FFFFFF"/>
                </a:solidFill>
              </a:rPr>
              <a:t>Quartz fiber filters</a:t>
            </a:r>
          </a:p>
          <a:p>
            <a:pPr indent="0" marL="2286000" rtl="0">
              <a:spcBef>
                <a:spcPts val="0"/>
              </a:spcBef>
              <a:buNone/>
            </a:pPr>
            <a:r>
              <a:rPr lang="en" sz="2400">
                <a:solidFill>
                  <a:srgbClr val="FFFFFF"/>
                </a:solidFill>
              </a:rPr>
              <a:t>   </a:t>
            </a:r>
          </a:p>
          <a:p>
            <a:pPr indent="0" marL="2286000" rtl="0">
              <a:spcBef>
                <a:spcPts val="0"/>
              </a:spcBef>
              <a:buNone/>
            </a:pPr>
            <a:r>
              <a:rPr lang="en" sz="2400">
                <a:solidFill>
                  <a:srgbClr val="FFFFFF"/>
                </a:solidFill>
              </a:rPr>
              <a:t> Solvent Extraction:</a:t>
            </a:r>
            <a:r>
              <a:rPr lang="en" sz="2800">
                <a:solidFill>
                  <a:srgbClr val="FFFFFF"/>
                </a:solidFill>
              </a:rPr>
              <a:t>						</a:t>
            </a:r>
          </a:p>
          <a:p>
            <a:pPr rtl="0">
              <a:spcBef>
                <a:spcPts val="0"/>
              </a:spcBef>
              <a:buNone/>
            </a:pPr>
            <a:r>
              <a:rPr lang="en" sz="2800">
                <a:solidFill>
                  <a:srgbClr val="FFFFFF"/>
                </a:solidFill>
              </a:rPr>
              <a:t>					  </a:t>
            </a:r>
            <a:r>
              <a:rPr lang="en" sz="2400">
                <a:solidFill>
                  <a:srgbClr val="FFFFFF"/>
                </a:solidFill>
              </a:rPr>
              <a:t>Polar vs. Nonpolar</a:t>
            </a:r>
          </a:p>
          <a:p>
            <a:pPr indent="457200" marL="2286000" rtl="0">
              <a:spcBef>
                <a:spcPts val="0"/>
              </a:spcBef>
              <a:buNone/>
            </a:pPr>
            <a:r>
              <a:t/>
            </a:r>
            <a:endParaRPr sz="2800">
              <a:solidFill>
                <a:srgbClr val="FFFFFF"/>
              </a:solidFill>
            </a:endParaRPr>
          </a:p>
          <a:p>
            <a:pPr indent="457200" marL="2286000" rtl="0">
              <a:spcBef>
                <a:spcPts val="0"/>
              </a:spcBef>
              <a:buNone/>
            </a:pPr>
            <a:r>
              <a:rPr lang="en" sz="2800">
                <a:solidFill>
                  <a:srgbClr val="FFFFFF"/>
                </a:solidFill>
              </a:rPr>
              <a:t>Analysis using GC/MS  </a:t>
            </a:r>
          </a:p>
          <a:p>
            <a:pPr rtl="0">
              <a:spcBef>
                <a:spcPts val="0"/>
              </a:spcBef>
              <a:buNone/>
            </a:pPr>
            <a:r>
              <a:rPr lang="en" sz="2800">
                <a:solidFill>
                  <a:srgbClr val="FFFFFF"/>
                </a:solidFill>
              </a:rPr>
              <a:t>					</a:t>
            </a:r>
          </a:p>
          <a:p>
            <a:pPr rtl="0">
              <a:spcBef>
                <a:spcPts val="0"/>
              </a:spcBef>
              <a:buNone/>
            </a:pPr>
            <a:r>
              <a:rPr lang="en" sz="2800">
                <a:solidFill>
                  <a:srgbClr val="FFFFFF"/>
                </a:solidFill>
              </a:rPr>
              <a:t>					</a:t>
            </a:r>
          </a:p>
        </p:txBody>
      </p:sp>
      <p:pic>
        <p:nvPicPr>
          <p:cNvPr id="88" name="Shape 88"/>
          <p:cNvPicPr preferRelativeResize="0"/>
          <p:nvPr/>
        </p:nvPicPr>
        <p:blipFill>
          <a:blip r:embed="rId3">
            <a:alphaModFix/>
          </a:blip>
          <a:stretch>
            <a:fillRect/>
          </a:stretch>
        </p:blipFill>
        <p:spPr>
          <a:xfrm>
            <a:off x="152400" y="2149950"/>
            <a:ext cx="2476500" cy="2914650"/>
          </a:xfrm>
          <a:prstGeom prst="rect">
            <a:avLst/>
          </a:prstGeom>
          <a:noFill/>
          <a:ln>
            <a:noFill/>
          </a:ln>
        </p:spPr>
      </p:pic>
      <p:pic>
        <p:nvPicPr>
          <p:cNvPr id="89" name="Shape 89"/>
          <p:cNvPicPr preferRelativeResize="0"/>
          <p:nvPr/>
        </p:nvPicPr>
        <p:blipFill>
          <a:blip r:embed="rId4">
            <a:alphaModFix/>
          </a:blip>
          <a:stretch>
            <a:fillRect/>
          </a:stretch>
        </p:blipFill>
        <p:spPr>
          <a:xfrm>
            <a:off x="1646900" y="3419850"/>
            <a:ext cx="1304249" cy="1644749"/>
          </a:xfrm>
          <a:prstGeom prst="rect">
            <a:avLst/>
          </a:prstGeom>
          <a:noFill/>
          <a:ln>
            <a:noFill/>
          </a:ln>
        </p:spPr>
      </p:pic>
      <p:pic>
        <p:nvPicPr>
          <p:cNvPr id="90" name="Shape 90"/>
          <p:cNvPicPr preferRelativeResize="0"/>
          <p:nvPr/>
        </p:nvPicPr>
        <p:blipFill>
          <a:blip r:embed="rId5">
            <a:alphaModFix/>
          </a:blip>
          <a:stretch>
            <a:fillRect/>
          </a:stretch>
        </p:blipFill>
        <p:spPr>
          <a:xfrm>
            <a:off x="5744300" y="2169212"/>
            <a:ext cx="3143250" cy="2047875"/>
          </a:xfrm>
          <a:prstGeom prst="rect">
            <a:avLst/>
          </a:prstGeom>
          <a:noFill/>
          <a:ln>
            <a:noFill/>
          </a:ln>
        </p:spPr>
      </p:pic>
      <p:sp>
        <p:nvSpPr>
          <p:cNvPr id="91" name="Shape 91"/>
          <p:cNvSpPr/>
          <p:nvPr/>
        </p:nvSpPr>
        <p:spPr>
          <a:xfrm>
            <a:off x="6950425" y="4430000"/>
            <a:ext cx="218100" cy="429000"/>
          </a:xfrm>
          <a:prstGeom prst="upArrow">
            <a:avLst>
              <a:gd fmla="val 50000" name="adj1"/>
              <a:gd fmla="val 50000" name="adj2"/>
            </a:avLst>
          </a:prstGeom>
          <a:solidFill>
            <a:schemeClr val="lt2"/>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 name="Shape 92"/>
          <p:cNvSpPr txBox="1"/>
          <p:nvPr/>
        </p:nvSpPr>
        <p:spPr>
          <a:xfrm>
            <a:off x="152400" y="2118375"/>
            <a:ext cx="2627099" cy="4290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rPr>
              <a:t>View from Hayden HS, Hayden, AZ</a:t>
            </a:r>
          </a:p>
        </p:txBody>
      </p:sp>
      <p:sp>
        <p:nvSpPr>
          <p:cNvPr id="93" name="Shape 93"/>
          <p:cNvSpPr txBox="1"/>
          <p:nvPr/>
        </p:nvSpPr>
        <p:spPr>
          <a:xfrm>
            <a:off x="5744300" y="3880275"/>
            <a:ext cx="3429000" cy="429000"/>
          </a:xfrm>
          <a:prstGeom prst="rect">
            <a:avLst/>
          </a:prstGeom>
          <a:noFill/>
          <a:ln>
            <a:noFill/>
          </a:ln>
        </p:spPr>
        <p:txBody>
          <a:bodyPr anchorCtr="0" anchor="t" bIns="91425" lIns="91425" rIns="91425" tIns="91425">
            <a:noAutofit/>
          </a:bodyPr>
          <a:lstStyle/>
          <a:p>
            <a:pPr>
              <a:spcBef>
                <a:spcPts val="0"/>
              </a:spcBef>
              <a:buNone/>
            </a:pPr>
            <a:r>
              <a:rPr lang="en" sz="1200">
                <a:solidFill>
                  <a:srgbClr val="FFFFFF"/>
                </a:solidFill>
              </a:rPr>
              <a:t>Gas Chromatography and Mass Spectrometry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80550" y="2795075"/>
            <a:ext cx="4694725" cy="2271325"/>
          </a:xfrm>
          <a:prstGeom prst="rect">
            <a:avLst/>
          </a:prstGeom>
          <a:noFill/>
          <a:ln>
            <a:noFill/>
          </a:ln>
        </p:spPr>
      </p:pic>
      <p:sp>
        <p:nvSpPr>
          <p:cNvPr id="99" name="Shape 99"/>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Interpretation</a:t>
            </a:r>
          </a:p>
        </p:txBody>
      </p:sp>
      <p:sp>
        <p:nvSpPr>
          <p:cNvPr id="100" name="Shape 100"/>
          <p:cNvSpPr txBox="1"/>
          <p:nvPr>
            <p:ph idx="1" type="body"/>
          </p:nvPr>
        </p:nvSpPr>
        <p:spPr>
          <a:xfrm>
            <a:off x="2635025" y="2067475"/>
            <a:ext cx="4935600" cy="1487999"/>
          </a:xfrm>
          <a:prstGeom prst="rect">
            <a:avLst/>
          </a:prstGeom>
        </p:spPr>
        <p:txBody>
          <a:bodyPr anchorCtr="0" anchor="t" bIns="91425" lIns="91425" rIns="91425" tIns="91425">
            <a:noAutofit/>
          </a:bodyPr>
          <a:lstStyle/>
          <a:p>
            <a:pPr indent="0" marL="0" rtl="0">
              <a:spcBef>
                <a:spcPts val="0"/>
              </a:spcBef>
              <a:buNone/>
            </a:pPr>
            <a:r>
              <a:t/>
            </a:r>
            <a:endParaRPr i="1">
              <a:solidFill>
                <a:srgbClr val="FFFFFF"/>
              </a:solidFill>
            </a:endParaRPr>
          </a:p>
          <a:p>
            <a:pPr indent="0" marL="0" rtl="0">
              <a:spcBef>
                <a:spcPts val="0"/>
              </a:spcBef>
              <a:buNone/>
            </a:pPr>
            <a:r>
              <a:t/>
            </a:r>
            <a:endParaRPr i="1">
              <a:solidFill>
                <a:srgbClr val="FFFFFF"/>
              </a:solidFill>
            </a:endParaRPr>
          </a:p>
          <a:p>
            <a:pPr indent="0" marL="0" rtl="0">
              <a:spcBef>
                <a:spcPts val="0"/>
              </a:spcBef>
              <a:buNone/>
            </a:pPr>
            <a:r>
              <a:t/>
            </a:r>
            <a:endParaRPr i="1">
              <a:solidFill>
                <a:srgbClr val="FFFFFF"/>
              </a:solidFill>
            </a:endParaRPr>
          </a:p>
          <a:p>
            <a:pPr indent="0" marL="0" rtl="0">
              <a:spcBef>
                <a:spcPts val="0"/>
              </a:spcBef>
              <a:buNone/>
            </a:pPr>
            <a:r>
              <a:t/>
            </a:r>
            <a:endParaRPr i="1">
              <a:solidFill>
                <a:srgbClr val="FFFFFF"/>
              </a:solidFill>
            </a:endParaRPr>
          </a:p>
          <a:p>
            <a:pPr indent="0" marL="0" rtl="0">
              <a:spcBef>
                <a:spcPts val="0"/>
              </a:spcBef>
              <a:buNone/>
            </a:pPr>
            <a:r>
              <a:t/>
            </a:r>
            <a:endParaRPr i="1">
              <a:solidFill>
                <a:srgbClr val="FFFFFF"/>
              </a:solidFill>
            </a:endParaRPr>
          </a:p>
          <a:p>
            <a:pPr indent="0" marL="0" rtl="0">
              <a:spcBef>
                <a:spcPts val="0"/>
              </a:spcBef>
              <a:buNone/>
            </a:pPr>
            <a:r>
              <a:t/>
            </a:r>
            <a:endParaRPr i="1">
              <a:solidFill>
                <a:srgbClr val="FFFFFF"/>
              </a:solidFill>
            </a:endParaRPr>
          </a:p>
        </p:txBody>
      </p:sp>
      <p:pic>
        <p:nvPicPr>
          <p:cNvPr id="101" name="Shape 101"/>
          <p:cNvPicPr preferRelativeResize="0"/>
          <p:nvPr/>
        </p:nvPicPr>
        <p:blipFill>
          <a:blip r:embed="rId4">
            <a:alphaModFix/>
          </a:blip>
          <a:stretch>
            <a:fillRect/>
          </a:stretch>
        </p:blipFill>
        <p:spPr>
          <a:xfrm>
            <a:off x="5102300" y="530325"/>
            <a:ext cx="3810000" cy="4267200"/>
          </a:xfrm>
          <a:prstGeom prst="rect">
            <a:avLst/>
          </a:prstGeom>
          <a:noFill/>
          <a:ln>
            <a:noFill/>
          </a:ln>
        </p:spPr>
      </p:pic>
      <p:sp>
        <p:nvSpPr>
          <p:cNvPr id="102" name="Shape 102"/>
          <p:cNvSpPr txBox="1"/>
          <p:nvPr/>
        </p:nvSpPr>
        <p:spPr>
          <a:xfrm>
            <a:off x="6747350" y="1791300"/>
            <a:ext cx="2258399" cy="479399"/>
          </a:xfrm>
          <a:prstGeom prst="rect">
            <a:avLst/>
          </a:prstGeom>
          <a:noFill/>
          <a:ln>
            <a:noFill/>
          </a:ln>
        </p:spPr>
        <p:txBody>
          <a:bodyPr anchorCtr="0" anchor="t" bIns="91425" lIns="91425" rIns="91425" tIns="91425">
            <a:noAutofit/>
          </a:bodyPr>
          <a:lstStyle/>
          <a:p>
            <a:pPr>
              <a:spcBef>
                <a:spcPts val="0"/>
              </a:spcBef>
              <a:buNone/>
            </a:pPr>
            <a:r>
              <a:rPr lang="en"/>
              <a:t>Levoglucosan Standard</a:t>
            </a:r>
          </a:p>
        </p:txBody>
      </p:sp>
      <p:sp>
        <p:nvSpPr>
          <p:cNvPr id="103" name="Shape 103"/>
          <p:cNvSpPr txBox="1"/>
          <p:nvPr/>
        </p:nvSpPr>
        <p:spPr>
          <a:xfrm>
            <a:off x="7134600" y="4003550"/>
            <a:ext cx="1944899" cy="534600"/>
          </a:xfrm>
          <a:prstGeom prst="rect">
            <a:avLst/>
          </a:prstGeom>
          <a:noFill/>
          <a:ln>
            <a:noFill/>
          </a:ln>
        </p:spPr>
        <p:txBody>
          <a:bodyPr anchorCtr="0" anchor="t" bIns="91425" lIns="91425" rIns="91425" tIns="91425">
            <a:noAutofit/>
          </a:bodyPr>
          <a:lstStyle/>
          <a:p>
            <a:pPr>
              <a:spcBef>
                <a:spcPts val="0"/>
              </a:spcBef>
              <a:buNone/>
            </a:pPr>
            <a:r>
              <a:rPr lang="en"/>
              <a:t>PAS Roof Sample</a:t>
            </a:r>
          </a:p>
        </p:txBody>
      </p:sp>
      <p:pic>
        <p:nvPicPr>
          <p:cNvPr id="104" name="Shape 104"/>
          <p:cNvPicPr preferRelativeResize="0"/>
          <p:nvPr/>
        </p:nvPicPr>
        <p:blipFill>
          <a:blip r:embed="rId5">
            <a:alphaModFix/>
          </a:blip>
          <a:stretch>
            <a:fillRect/>
          </a:stretch>
        </p:blipFill>
        <p:spPr>
          <a:xfrm>
            <a:off x="1134936" y="1630200"/>
            <a:ext cx="3893488" cy="2271324"/>
          </a:xfrm>
          <a:prstGeom prst="rect">
            <a:avLst/>
          </a:prstGeom>
          <a:noFill/>
          <a:ln>
            <a:noFill/>
          </a:ln>
        </p:spPr>
      </p:pic>
      <p:sp>
        <p:nvSpPr>
          <p:cNvPr id="105" name="Shape 105"/>
          <p:cNvSpPr/>
          <p:nvPr/>
        </p:nvSpPr>
        <p:spPr>
          <a:xfrm>
            <a:off x="5102375" y="2714525"/>
            <a:ext cx="3809999" cy="2081399"/>
          </a:xfrm>
          <a:prstGeom prst="rect">
            <a:avLst/>
          </a:prstGeom>
          <a:noFill/>
          <a:ln cap="flat" w="76200">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6" name="Shape 106"/>
          <p:cNvSpPr/>
          <p:nvPr/>
        </p:nvSpPr>
        <p:spPr>
          <a:xfrm>
            <a:off x="5102175" y="530325"/>
            <a:ext cx="3809999" cy="2081399"/>
          </a:xfrm>
          <a:prstGeom prst="rect">
            <a:avLst/>
          </a:prstGeom>
          <a:noFill/>
          <a:ln cap="flat" w="76200">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Results</a:t>
            </a:r>
          </a:p>
        </p:txBody>
      </p:sp>
      <p:sp>
        <p:nvSpPr>
          <p:cNvPr id="112" name="Shape 112"/>
          <p:cNvSpPr txBox="1"/>
          <p:nvPr/>
        </p:nvSpPr>
        <p:spPr>
          <a:xfrm>
            <a:off x="457200" y="1460850"/>
            <a:ext cx="8123999" cy="3445499"/>
          </a:xfrm>
          <a:prstGeom prst="rect">
            <a:avLst/>
          </a:prstGeom>
          <a:noFill/>
          <a:ln>
            <a:noFill/>
          </a:ln>
        </p:spPr>
        <p:txBody>
          <a:bodyPr anchorCtr="0" anchor="t" bIns="91425" lIns="91425" rIns="91425" tIns="91425">
            <a:noAutofit/>
          </a:bodyPr>
          <a:lstStyle/>
          <a:p>
            <a:pPr>
              <a:spcBef>
                <a:spcPts val="0"/>
              </a:spcBef>
              <a:buNone/>
            </a:pPr>
            <a:r>
              <a:t/>
            </a:r>
            <a:endParaRPr i="1" sz="3600">
              <a:solidFill>
                <a:srgbClr val="FFFFFF"/>
              </a:solidFill>
            </a:endParaRPr>
          </a:p>
        </p:txBody>
      </p:sp>
      <p:pic>
        <p:nvPicPr>
          <p:cNvPr id="113" name="Shape 113"/>
          <p:cNvPicPr preferRelativeResize="0"/>
          <p:nvPr/>
        </p:nvPicPr>
        <p:blipFill>
          <a:blip r:embed="rId3">
            <a:alphaModFix/>
          </a:blip>
          <a:stretch>
            <a:fillRect/>
          </a:stretch>
        </p:blipFill>
        <p:spPr>
          <a:xfrm>
            <a:off x="4671725" y="3154700"/>
            <a:ext cx="4403224" cy="1930225"/>
          </a:xfrm>
          <a:prstGeom prst="rect">
            <a:avLst/>
          </a:prstGeom>
          <a:noFill/>
          <a:ln>
            <a:noFill/>
          </a:ln>
        </p:spPr>
      </p:pic>
      <p:pic>
        <p:nvPicPr>
          <p:cNvPr id="114" name="Shape 114"/>
          <p:cNvPicPr preferRelativeResize="0"/>
          <p:nvPr/>
        </p:nvPicPr>
        <p:blipFill>
          <a:blip r:embed="rId4">
            <a:alphaModFix/>
          </a:blip>
          <a:stretch>
            <a:fillRect/>
          </a:stretch>
        </p:blipFill>
        <p:spPr>
          <a:xfrm>
            <a:off x="71725" y="3154700"/>
            <a:ext cx="4530173" cy="1930225"/>
          </a:xfrm>
          <a:prstGeom prst="rect">
            <a:avLst/>
          </a:prstGeom>
          <a:noFill/>
          <a:ln>
            <a:noFill/>
          </a:ln>
        </p:spPr>
      </p:pic>
      <p:pic>
        <p:nvPicPr>
          <p:cNvPr id="115" name="Shape 115"/>
          <p:cNvPicPr preferRelativeResize="0"/>
          <p:nvPr/>
        </p:nvPicPr>
        <p:blipFill>
          <a:blip r:embed="rId5">
            <a:alphaModFix/>
          </a:blip>
          <a:stretch>
            <a:fillRect/>
          </a:stretch>
        </p:blipFill>
        <p:spPr>
          <a:xfrm>
            <a:off x="71725" y="1214969"/>
            <a:ext cx="4530176" cy="1868849"/>
          </a:xfrm>
          <a:prstGeom prst="rect">
            <a:avLst/>
          </a:prstGeom>
          <a:noFill/>
          <a:ln>
            <a:noFill/>
          </a:ln>
        </p:spPr>
      </p:pic>
      <p:pic>
        <p:nvPicPr>
          <p:cNvPr id="116" name="Shape 116"/>
          <p:cNvPicPr preferRelativeResize="0"/>
          <p:nvPr/>
        </p:nvPicPr>
        <p:blipFill>
          <a:blip r:embed="rId6">
            <a:alphaModFix/>
          </a:blip>
          <a:stretch>
            <a:fillRect/>
          </a:stretch>
        </p:blipFill>
        <p:spPr>
          <a:xfrm>
            <a:off x="4671725" y="1214975"/>
            <a:ext cx="4403223" cy="1868850"/>
          </a:xfrm>
          <a:prstGeom prst="rect">
            <a:avLst/>
          </a:prstGeom>
          <a:noFill/>
          <a:ln>
            <a:noFill/>
          </a:ln>
        </p:spPr>
      </p:pic>
      <p:sp>
        <p:nvSpPr>
          <p:cNvPr id="117" name="Shape 117"/>
          <p:cNvSpPr txBox="1"/>
          <p:nvPr/>
        </p:nvSpPr>
        <p:spPr>
          <a:xfrm>
            <a:off x="457200" y="1460850"/>
            <a:ext cx="655800" cy="379799"/>
          </a:xfrm>
          <a:prstGeom prst="rect">
            <a:avLst/>
          </a:prstGeom>
          <a:noFill/>
          <a:ln>
            <a:noFill/>
          </a:ln>
        </p:spPr>
        <p:txBody>
          <a:bodyPr anchorCtr="0" anchor="t" bIns="91425" lIns="91425" rIns="91425" tIns="91425">
            <a:noAutofit/>
          </a:bodyPr>
          <a:lstStyle/>
          <a:p>
            <a:pPr rtl="0">
              <a:spcBef>
                <a:spcPts val="0"/>
              </a:spcBef>
              <a:buNone/>
            </a:pPr>
            <a:r>
              <a:rPr lang="en"/>
              <a:t>PAS</a:t>
            </a:r>
          </a:p>
          <a:p>
            <a:pPr>
              <a:spcBef>
                <a:spcPts val="0"/>
              </a:spcBef>
              <a:buNone/>
            </a:pPr>
            <a:r>
              <a:t/>
            </a:r>
            <a:endParaRPr/>
          </a:p>
        </p:txBody>
      </p:sp>
      <p:sp>
        <p:nvSpPr>
          <p:cNvPr id="118" name="Shape 118"/>
          <p:cNvSpPr txBox="1"/>
          <p:nvPr/>
        </p:nvSpPr>
        <p:spPr>
          <a:xfrm>
            <a:off x="5039925" y="1460850"/>
            <a:ext cx="943500" cy="446700"/>
          </a:xfrm>
          <a:prstGeom prst="rect">
            <a:avLst/>
          </a:prstGeom>
          <a:noFill/>
          <a:ln>
            <a:noFill/>
          </a:ln>
        </p:spPr>
        <p:txBody>
          <a:bodyPr anchorCtr="0" anchor="t" bIns="91425" lIns="91425" rIns="91425" tIns="91425">
            <a:noAutofit/>
          </a:bodyPr>
          <a:lstStyle/>
          <a:p>
            <a:pPr>
              <a:spcBef>
                <a:spcPts val="0"/>
              </a:spcBef>
              <a:buNone/>
            </a:pPr>
            <a:r>
              <a:rPr lang="en"/>
              <a:t>Iron King</a:t>
            </a:r>
          </a:p>
        </p:txBody>
      </p:sp>
      <p:sp>
        <p:nvSpPr>
          <p:cNvPr id="119" name="Shape 119"/>
          <p:cNvSpPr txBox="1"/>
          <p:nvPr/>
        </p:nvSpPr>
        <p:spPr>
          <a:xfrm>
            <a:off x="457200" y="3359950"/>
            <a:ext cx="1277100" cy="446700"/>
          </a:xfrm>
          <a:prstGeom prst="rect">
            <a:avLst/>
          </a:prstGeom>
          <a:noFill/>
          <a:ln>
            <a:noFill/>
          </a:ln>
        </p:spPr>
        <p:txBody>
          <a:bodyPr anchorCtr="0" anchor="t" bIns="91425" lIns="91425" rIns="91425" tIns="91425">
            <a:noAutofit/>
          </a:bodyPr>
          <a:lstStyle/>
          <a:p>
            <a:pPr>
              <a:spcBef>
                <a:spcPts val="0"/>
              </a:spcBef>
              <a:buNone/>
            </a:pPr>
            <a:r>
              <a:rPr lang="en"/>
              <a:t>Green Valley</a:t>
            </a:r>
          </a:p>
        </p:txBody>
      </p:sp>
      <p:sp>
        <p:nvSpPr>
          <p:cNvPr id="120" name="Shape 120"/>
          <p:cNvSpPr txBox="1"/>
          <p:nvPr/>
        </p:nvSpPr>
        <p:spPr>
          <a:xfrm>
            <a:off x="5039925" y="3359950"/>
            <a:ext cx="1070100" cy="561599"/>
          </a:xfrm>
          <a:prstGeom prst="rect">
            <a:avLst/>
          </a:prstGeom>
          <a:noFill/>
          <a:ln>
            <a:noFill/>
          </a:ln>
        </p:spPr>
        <p:txBody>
          <a:bodyPr anchorCtr="0" anchor="t" bIns="91425" lIns="91425" rIns="91425" tIns="91425">
            <a:noAutofit/>
          </a:bodyPr>
          <a:lstStyle/>
          <a:p>
            <a:pPr rtl="0">
              <a:spcBef>
                <a:spcPts val="0"/>
              </a:spcBef>
              <a:buNone/>
            </a:pPr>
            <a:r>
              <a:rPr lang="en"/>
              <a:t>Hayden-</a:t>
            </a:r>
          </a:p>
          <a:p>
            <a:pPr>
              <a:spcBef>
                <a:spcPts val="0"/>
              </a:spcBef>
              <a:buNone/>
            </a:pPr>
            <a:r>
              <a:rPr lang="en"/>
              <a:t>Winkelman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205977"/>
            <a:ext cx="8229600" cy="1141499"/>
          </a:xfrm>
          <a:prstGeom prst="rect">
            <a:avLst/>
          </a:prstGeom>
        </p:spPr>
        <p:txBody>
          <a:bodyPr anchorCtr="0" anchor="b" bIns="91425" lIns="91425" rIns="91425" tIns="91425">
            <a:noAutofit/>
          </a:bodyPr>
          <a:lstStyle/>
          <a:p>
            <a:pPr>
              <a:spcBef>
                <a:spcPts val="0"/>
              </a:spcBef>
              <a:buNone/>
            </a:pPr>
            <a:r>
              <a:rPr i="1" lang="en">
                <a:latin typeface="Times New Roman"/>
                <a:ea typeface="Times New Roman"/>
                <a:cs typeface="Times New Roman"/>
                <a:sym typeface="Times New Roman"/>
              </a:rPr>
              <a:t>Thank you!</a:t>
            </a:r>
          </a:p>
        </p:txBody>
      </p:sp>
      <p:sp>
        <p:nvSpPr>
          <p:cNvPr id="126" name="Shape 126"/>
          <p:cNvSpPr txBox="1"/>
          <p:nvPr>
            <p:ph idx="1" type="body"/>
          </p:nvPr>
        </p:nvSpPr>
        <p:spPr>
          <a:xfrm>
            <a:off x="266125" y="1460500"/>
            <a:ext cx="8229600" cy="3465299"/>
          </a:xfrm>
          <a:prstGeom prst="rect">
            <a:avLst/>
          </a:prstGeom>
        </p:spPr>
        <p:txBody>
          <a:bodyPr anchorCtr="0" anchor="t" bIns="91425" lIns="91425" rIns="91425" tIns="91425">
            <a:noAutofit/>
          </a:bodyPr>
          <a:lstStyle/>
          <a:p>
            <a:pPr lvl="0" rtl="0" algn="l">
              <a:lnSpc>
                <a:spcPct val="115000"/>
              </a:lnSpc>
              <a:spcBef>
                <a:spcPts val="0"/>
              </a:spcBef>
              <a:buNone/>
            </a:pPr>
            <a:r>
              <a:t/>
            </a:r>
            <a:endParaRPr sz="1800">
              <a:solidFill>
                <a:srgbClr val="FFFFFF"/>
              </a:solidFill>
              <a:latin typeface="Times New Roman"/>
              <a:ea typeface="Times New Roman"/>
              <a:cs typeface="Times New Roman"/>
              <a:sym typeface="Times New Roman"/>
            </a:endParaRPr>
          </a:p>
          <a:p>
            <a:pPr lvl="0" rtl="0">
              <a:lnSpc>
                <a:spcPct val="115000"/>
              </a:lnSpc>
              <a:spcBef>
                <a:spcPts val="0"/>
              </a:spcBef>
              <a:buNone/>
            </a:pPr>
            <a:r>
              <a:rPr lang="en" sz="2400">
                <a:solidFill>
                  <a:srgbClr val="FFFFFF"/>
                </a:solidFill>
                <a:latin typeface="Times New Roman"/>
                <a:ea typeface="Times New Roman"/>
                <a:cs typeface="Times New Roman"/>
                <a:sym typeface="Times New Roman"/>
              </a:rPr>
              <a:t>Special Thanks To:</a:t>
            </a:r>
          </a:p>
          <a:p>
            <a:pPr lvl="0" rtl="0">
              <a:lnSpc>
                <a:spcPct val="115000"/>
              </a:lnSpc>
              <a:spcBef>
                <a:spcPts val="0"/>
              </a:spcBef>
              <a:buNone/>
            </a:pPr>
            <a:r>
              <a:t/>
            </a:r>
            <a:endParaRPr sz="1800">
              <a:solidFill>
                <a:srgbClr val="FFFFFF"/>
              </a:solidFill>
              <a:latin typeface="Times New Roman"/>
              <a:ea typeface="Times New Roman"/>
              <a:cs typeface="Times New Roman"/>
              <a:sym typeface="Times New Roman"/>
            </a:endParaRPr>
          </a:p>
          <a:p>
            <a:pPr lvl="0" rtl="0" algn="r">
              <a:lnSpc>
                <a:spcPct val="115000"/>
              </a:lnSpc>
              <a:spcBef>
                <a:spcPts val="0"/>
              </a:spcBef>
              <a:buNone/>
            </a:pPr>
            <a:r>
              <a:rPr lang="en" sz="1800">
                <a:solidFill>
                  <a:srgbClr val="FFFFFF"/>
                </a:solidFill>
                <a:latin typeface="Times New Roman"/>
                <a:ea typeface="Times New Roman"/>
                <a:cs typeface="Times New Roman"/>
                <a:sym typeface="Times New Roman"/>
              </a:rPr>
              <a:t>Kyle Rine, Dr. E. Betterton, Dr. E. Saez, Chad Smith, Matt King, Dr. M. Stovern, Solianna Herrera, Victoria Raught, Sarah Warren, Sandy Holford, and Susan Brew.</a:t>
            </a:r>
          </a:p>
          <a:p>
            <a:pPr lvl="0" rtl="0" algn="r">
              <a:lnSpc>
                <a:spcPct val="115000"/>
              </a:lnSpc>
              <a:spcBef>
                <a:spcPts val="0"/>
              </a:spcBef>
              <a:buNone/>
            </a:pPr>
            <a:r>
              <a:t/>
            </a:r>
            <a:endParaRPr sz="1800">
              <a:solidFill>
                <a:srgbClr val="FFFFFF"/>
              </a:solidFill>
              <a:latin typeface="Times New Roman"/>
              <a:ea typeface="Times New Roman"/>
              <a:cs typeface="Times New Roman"/>
              <a:sym typeface="Times New Roman"/>
            </a:endParaRPr>
          </a:p>
          <a:p>
            <a:pPr lvl="0" rtl="0" algn="r">
              <a:lnSpc>
                <a:spcPct val="115000"/>
              </a:lnSpc>
              <a:spcBef>
                <a:spcPts val="0"/>
              </a:spcBef>
              <a:buClr>
                <a:schemeClr val="dk1"/>
              </a:buClr>
              <a:buSzPct val="61111"/>
              <a:buFont typeface="Arial"/>
              <a:buNone/>
            </a:pPr>
            <a:r>
              <a:rPr lang="en" sz="1800">
                <a:solidFill>
                  <a:srgbClr val="FFFFFF"/>
                </a:solidFill>
                <a:latin typeface="Times New Roman"/>
                <a:ea typeface="Times New Roman"/>
                <a:cs typeface="Times New Roman"/>
                <a:sym typeface="Times New Roman"/>
              </a:rPr>
              <a:t> </a:t>
            </a:r>
          </a:p>
        </p:txBody>
      </p:sp>
      <p:pic>
        <p:nvPicPr>
          <p:cNvPr id="127" name="Shape 127"/>
          <p:cNvPicPr preferRelativeResize="0"/>
          <p:nvPr/>
        </p:nvPicPr>
        <p:blipFill>
          <a:blip r:embed="rId3">
            <a:alphaModFix/>
          </a:blip>
          <a:stretch>
            <a:fillRect/>
          </a:stretch>
        </p:blipFill>
        <p:spPr>
          <a:xfrm>
            <a:off x="7429800" y="3585850"/>
            <a:ext cx="1257000" cy="1257000"/>
          </a:xfrm>
          <a:prstGeom prst="rect">
            <a:avLst/>
          </a:prstGeom>
          <a:noFill/>
          <a:ln>
            <a:noFill/>
          </a:ln>
        </p:spPr>
      </p:pic>
      <p:pic>
        <p:nvPicPr>
          <p:cNvPr id="128" name="Shape 128"/>
          <p:cNvPicPr preferRelativeResize="0"/>
          <p:nvPr/>
        </p:nvPicPr>
        <p:blipFill>
          <a:blip r:embed="rId4">
            <a:alphaModFix/>
          </a:blip>
          <a:stretch>
            <a:fillRect/>
          </a:stretch>
        </p:blipFill>
        <p:spPr>
          <a:xfrm>
            <a:off x="6038325" y="3642850"/>
            <a:ext cx="1114425" cy="1143000"/>
          </a:xfrm>
          <a:prstGeom prst="rect">
            <a:avLst/>
          </a:prstGeom>
          <a:noFill/>
          <a:ln>
            <a:noFill/>
          </a:ln>
        </p:spPr>
      </p:pic>
      <p:pic>
        <p:nvPicPr>
          <p:cNvPr id="129" name="Shape 129"/>
          <p:cNvPicPr preferRelativeResize="0"/>
          <p:nvPr/>
        </p:nvPicPr>
        <p:blipFill>
          <a:blip r:embed="rId5">
            <a:alphaModFix/>
          </a:blip>
          <a:stretch>
            <a:fillRect/>
          </a:stretch>
        </p:blipFill>
        <p:spPr>
          <a:xfrm>
            <a:off x="1945100" y="3795250"/>
            <a:ext cx="3914775" cy="838200"/>
          </a:xfrm>
          <a:prstGeom prst="rect">
            <a:avLst/>
          </a:prstGeom>
          <a:noFill/>
          <a:ln>
            <a:noFill/>
          </a:ln>
        </p:spPr>
      </p:pic>
      <p:pic>
        <p:nvPicPr>
          <p:cNvPr id="130" name="Shape 130"/>
          <p:cNvPicPr preferRelativeResize="0"/>
          <p:nvPr/>
        </p:nvPicPr>
        <p:blipFill>
          <a:blip r:embed="rId6">
            <a:alphaModFix/>
          </a:blip>
          <a:stretch>
            <a:fillRect/>
          </a:stretch>
        </p:blipFill>
        <p:spPr>
          <a:xfrm>
            <a:off x="266125" y="3549587"/>
            <a:ext cx="1329524" cy="13295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